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58"/>
  </p:notesMasterIdLst>
  <p:sldIdLst>
    <p:sldId id="256" r:id="rId2"/>
    <p:sldId id="257" r:id="rId3"/>
    <p:sldId id="275" r:id="rId4"/>
    <p:sldId id="271" r:id="rId5"/>
    <p:sldId id="291" r:id="rId6"/>
    <p:sldId id="313" r:id="rId7"/>
    <p:sldId id="288" r:id="rId8"/>
    <p:sldId id="300" r:id="rId9"/>
    <p:sldId id="293" r:id="rId10"/>
    <p:sldId id="292" r:id="rId11"/>
    <p:sldId id="289" r:id="rId12"/>
    <p:sldId id="301" r:id="rId13"/>
    <p:sldId id="294" r:id="rId14"/>
    <p:sldId id="295" r:id="rId15"/>
    <p:sldId id="298" r:id="rId16"/>
    <p:sldId id="310" r:id="rId17"/>
    <p:sldId id="311" r:id="rId18"/>
    <p:sldId id="312" r:id="rId19"/>
    <p:sldId id="302" r:id="rId20"/>
    <p:sldId id="303" r:id="rId21"/>
    <p:sldId id="309" r:id="rId22"/>
    <p:sldId id="304" r:id="rId23"/>
    <p:sldId id="306" r:id="rId24"/>
    <p:sldId id="307" r:id="rId25"/>
    <p:sldId id="308" r:id="rId26"/>
    <p:sldId id="263" r:id="rId27"/>
    <p:sldId id="280" r:id="rId28"/>
    <p:sldId id="283" r:id="rId29"/>
    <p:sldId id="282" r:id="rId30"/>
    <p:sldId id="315" r:id="rId31"/>
    <p:sldId id="284" r:id="rId32"/>
    <p:sldId id="281" r:id="rId33"/>
    <p:sldId id="331" r:id="rId34"/>
    <p:sldId id="285" r:id="rId35"/>
    <p:sldId id="332" r:id="rId36"/>
    <p:sldId id="265" r:id="rId37"/>
    <p:sldId id="277" r:id="rId38"/>
    <p:sldId id="324" r:id="rId39"/>
    <p:sldId id="272" r:id="rId40"/>
    <p:sldId id="268" r:id="rId41"/>
    <p:sldId id="267" r:id="rId42"/>
    <p:sldId id="320" r:id="rId43"/>
    <p:sldId id="278" r:id="rId44"/>
    <p:sldId id="325" r:id="rId45"/>
    <p:sldId id="329" r:id="rId46"/>
    <p:sldId id="326" r:id="rId47"/>
    <p:sldId id="327" r:id="rId48"/>
    <p:sldId id="318" r:id="rId49"/>
    <p:sldId id="273" r:id="rId50"/>
    <p:sldId id="334" r:id="rId51"/>
    <p:sldId id="319" r:id="rId52"/>
    <p:sldId id="266" r:id="rId53"/>
    <p:sldId id="314" r:id="rId54"/>
    <p:sldId id="317" r:id="rId55"/>
    <p:sldId id="333" r:id="rId56"/>
    <p:sldId id="262" r:id="rId57"/>
  </p:sldIdLst>
  <p:sldSz cx="24384000" cy="13716000"/>
  <p:notesSz cx="6858000" cy="9144000"/>
  <p:embeddedFontLst>
    <p:embeddedFont>
      <p:font typeface="Charter Roman" panose="02040503050506020203" pitchFamily="18" charset="0"/>
      <p:regular r:id="rId59"/>
      <p:bold r:id="rId60"/>
      <p:italic r:id="rId61"/>
      <p:boldItalic r:id="rId62"/>
    </p:embeddedFont>
    <p:embeddedFont>
      <p:font typeface="Helvetica Neue" panose="02000503000000020004" pitchFamily="2" charset="0"/>
      <p:regular r:id="rId63"/>
      <p:bold r:id="rId64"/>
      <p:italic r:id="rId65"/>
      <p:boldItalic r:id="rId66"/>
    </p:embeddedFont>
    <p:embeddedFont>
      <p:font typeface="Helvetica Neue Light" panose="02000403000000020004" pitchFamily="2" charset="0"/>
      <p:regular r:id="rId67"/>
      <p:bold r:id="rId68"/>
      <p:italic r:id="rId69"/>
      <p:boldItalic r:id="rId70"/>
    </p:embeddedFont>
    <p:embeddedFont>
      <p:font typeface="Impact" panose="020B0806030902050204" pitchFamily="34" charset="0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BF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2"/>
    <p:restoredTop sz="88220"/>
  </p:normalViewPr>
  <p:slideViewPr>
    <p:cSldViewPr snapToGrid="0" snapToObjects="1">
      <p:cViewPr varScale="1">
        <p:scale>
          <a:sx n="56" d="100"/>
          <a:sy n="56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812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890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55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549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Crucially, depends on the dimensionality of the input.</a:t>
            </a:r>
            <a:endParaRPr dirty="0"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1837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5720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9091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480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358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468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289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11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776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5057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653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917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590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Evocative of ratio. No actual division involved.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\frac{d}{dx}(l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r) = \frac{dl}{dx}\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 + l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}{dx}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31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\frac{d}{dx}(l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r) = \frac{dl}{dx}\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 + l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}{dx}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86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\frac{d}{dx}(l \circ r) = \frac{dl}{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}{dx}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9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2227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Generalizes to vector functions.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 = l \circ r = l(r(x))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\frac{df}{dx} = \frac{dl}{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}{dx}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}{dp_1} = 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dp_k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_{k-1}}\frac{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_{k-1}}{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_{k-2}}\frac{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_{k-2}}{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_{k-3}}\dots\frac{dp_2}{dp_1}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}{dp_1} = 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dp_k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_{k-1}}\left(\frac{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_{k-1}}{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_{k-2}}\left(\frac{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_{k-2}}{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_{k-3}}\dots\frac{dp_2}{dp_1}\right)\right)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}{dp_1} = \left(\left(\frac{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dp_k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_{k-1}}\frac{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_{k-1}}{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_{k-2}}\right)\frac{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_{k-2}}{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dp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_{k-3}}\right)\dots\frac{dp_2}{dp_1}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222670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41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82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35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\begin{tabular}{|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c|c|c|c|l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|}</a:t>
            </a: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\multicolumn{1}{|c|}{Math}                             &amp;  Infix                                                                           &amp; Prefix                                                                                    &amp; Postfix                                                                                      &amp; Operator Type Signature                                                                                                                                                                                     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\begin{tabular}{@{}c@{}}$\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{A}}(\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{B}})$\\$\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{A}}\circ\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{B}}$\end{tabular}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{a(b)}                                                                   &amp;                                                                                           &amp;                                                                                              &amp; $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 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{R}^{\pi}$,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{R}^{\pi})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{A}}\pm\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{B}}$            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 + b}\\\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 - b}\end{tabular}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{plus(a, b)}                                                                      &amp;                                                                                              &amp; $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 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{R}^{\pi},~$\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{R}^{\pi})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  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            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 * b}\\\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a.times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(b)}\end{tabular}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{times(a, b)}                                                                     &amp;                                                                                              &amp; $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n},~$\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{R}^{n \times p})   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p})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%    \begin{tabular}{@{}c@{}}$\frac{\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{A}}{\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{B}}$\\$\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{B}^{-1}$\end{tabular}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 / b}\\\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a.div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(b)}\end{tabular}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{div(a, b)}                                                                       &amp;                                                                                              &amp; $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n},~$\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{R}^{p \times n})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p})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%    $\pm\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{A}}$                &amp;                                                       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{-a}\\\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{+a}\end{tabular}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a.unaryMinus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a.unaryPlus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()}\end{tabular}       &amp; $            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{R}^{\pi})             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\begin{tabular}{@{}c@{}}sin(a)\\cos(a)\\tan(a)\end{tabular}    &amp;                                                       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{sin(a)}\\\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{cos(a)}\\\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{tan(a)}\end{tabular}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a.sin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a.cos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a.tan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()}\end{tabular} &amp; $                                     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              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%    $\ln(\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{A})$                                       &amp;                                                       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{ln(a)}\\\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{log(a)}\end{tabular}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a.ln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a.log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()}\end{tabular}                     &amp; $           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log_b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a.log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  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{log(a, b)}                                                                       &amp;                                                                                              &amp; $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m},~$\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{A}^{b}$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a.pow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  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{pow(a, b)}                                                                       &amp;                                                                                              &amp; $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m},~$\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%    \begin{tabular}{@{}c@{}}$\sqrt{a}$\\$\sqrt[3]{a}$\end{tabular}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a.pow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(1.0/2)}\\\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a.root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(3)}\end{tabular}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a.pow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(1.0/2)}\\\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a.root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(3)}\end{tabular}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a.sqrt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a.cbrt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()}\end{tabular}                  &amp; $                 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 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\begin{tabular}{@{}c@{}}$\frac{da}{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}$, $\frac{\partial{a}}{\partial{b}}$\\$D_{b}a$\end{tabular}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{d(a)/d(b)}\end{tabular}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{grad(a)[b]}                                                                      &amp;                                                                        &amp; $                    \big($\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C(\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{R})$,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{b}: C(\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{R})\big)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nabla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a$                                      &amp;                     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{grad(a)}            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a.grad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                                                                           &amp; $                   \big($\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C(\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{R})\big)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{R}^{\tau})                                     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nabla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{B}} a$                                      &amp;       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a.grad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(b)}\end{tabular}             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{grad(a, b)}                                                                         &amp;                                                                            &amp; $                   \big($\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C(\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{R})$,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{b}: C(\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{R}^{n})\big)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{R}^{n})                                     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\end{tabular}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92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Facilitates change of variables</a:t>
            </a:r>
          </a:p>
        </p:txBody>
      </p:sp>
    </p:spTree>
    <p:extLst>
      <p:ext uri="{BB962C8B-B14F-4D97-AF65-F5344CB8AC3E}">
        <p14:creationId xmlns:p14="http://schemas.microsoft.com/office/powerpoint/2010/main" val="1226748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75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421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Optimization provides a narrow perspective on the sorts of applications which automatic differentiation affords.</a:t>
            </a:r>
            <a:endParaRPr dirty="0"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718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3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579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508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81074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closed form analytical solution: can’t plugin in initial state and duration and get the state out – must evolve the system using instantaneous rates of change.</a:t>
            </a:r>
          </a:p>
          <a:p>
            <a:r>
              <a:rPr lang="en-US" dirty="0"/>
              <a:t>Instantaneous rates of changes for coupled bodies.</a:t>
            </a:r>
          </a:p>
        </p:txBody>
      </p:sp>
    </p:spTree>
    <p:extLst>
      <p:ext uri="{BB962C8B-B14F-4D97-AF65-F5344CB8AC3E}">
        <p14:creationId xmlns:p14="http://schemas.microsoft.com/office/powerpoint/2010/main" val="4994794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92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49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754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476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664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241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303361" y="63499"/>
            <a:ext cx="19896237" cy="41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pic>
        <p:nvPicPr>
          <p:cNvPr id="11" name="Google Shape;11;p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42525" y="8982252"/>
            <a:ext cx="2346148" cy="4692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275166" y="10217582"/>
            <a:ext cx="7712802" cy="173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BFA"/>
              </a:buClr>
              <a:buSzPts val="3600"/>
              <a:buFont typeface="Helvetica Neue"/>
              <a:buNone/>
              <a:defRPr b="1">
                <a:solidFill>
                  <a:srgbClr val="007BFA"/>
                </a:solidFill>
              </a:defRPr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420550" y="11532124"/>
            <a:ext cx="5049300" cy="17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3600"/>
              <a:buFont typeface="Arial"/>
              <a:buNone/>
            </a:pPr>
            <a:r>
              <a:rPr lang="en-US" sz="4800" b="1" i="0" u="none" strike="noStrike" cap="non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Copenhagen</a:t>
            </a:r>
            <a:endParaRPr sz="48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3600"/>
              <a:buFont typeface="Arial"/>
              <a:buNone/>
            </a:pPr>
            <a:r>
              <a:rPr lang="en-US" sz="4800" b="1" i="0" u="none" strike="noStrike" cap="non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Denmark</a:t>
            </a:r>
            <a:endParaRPr sz="480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" type="tx">
  <p:cSld name="TITLE_AND_BODY">
    <p:bg>
      <p:bgPr>
        <a:solidFill>
          <a:srgbClr val="53585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16272" y="190500"/>
            <a:ext cx="16427550" cy="41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2"/>
          </p:nvPr>
        </p:nvSpPr>
        <p:spPr>
          <a:xfrm>
            <a:off x="454372" y="11722268"/>
            <a:ext cx="12354024" cy="125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36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10389" y="8977763"/>
            <a:ext cx="2359622" cy="47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 2 authors">
    <p:bg>
      <p:bgPr>
        <a:solidFill>
          <a:srgbClr val="000000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553691" y="10823581"/>
            <a:ext cx="103650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/>
          <p:nvPr/>
        </p:nvSpPr>
        <p:spPr>
          <a:xfrm>
            <a:off x="597463" y="12268200"/>
            <a:ext cx="3573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3600"/>
              <a:buFont typeface="Helvetica Neue"/>
              <a:buNone/>
            </a:pPr>
            <a:r>
              <a:rPr lang="en-US" sz="4800" b="1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#KotlinConf</a:t>
            </a:r>
            <a:endParaRPr sz="4800"/>
          </a:p>
        </p:txBody>
      </p:sp>
      <p:sp>
        <p:nvSpPr>
          <p:cNvPr id="40" name="Google Shape;40;p8"/>
          <p:cNvSpPr txBox="1"/>
          <p:nvPr/>
        </p:nvSpPr>
        <p:spPr>
          <a:xfrm>
            <a:off x="480286" y="477774"/>
            <a:ext cx="9125400" cy="6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100"/>
              <a:buFont typeface="Impact"/>
              <a:buNone/>
            </a:pPr>
            <a:r>
              <a:rPr lang="en-US" sz="121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BFA"/>
              </a:buClr>
              <a:buSzPts val="12100"/>
              <a:buFont typeface="Impact"/>
              <a:buNone/>
            </a:pPr>
            <a:r>
              <a:rPr lang="en-US" sz="12100" b="0" i="0" u="none" strike="noStrike" cap="none">
                <a:solidFill>
                  <a:srgbClr val="007BFA"/>
                </a:solidFill>
                <a:latin typeface="Impact"/>
                <a:ea typeface="Impact"/>
                <a:cs typeface="Impact"/>
                <a:sym typeface="Impact"/>
              </a:rPr>
              <a:t>AND REMEMBER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BFA"/>
              </a:buClr>
              <a:buSzPts val="12100"/>
              <a:buFont typeface="Impact"/>
              <a:buNone/>
            </a:pPr>
            <a:r>
              <a:rPr lang="en-US" sz="12100" b="0" i="0" u="none" strike="noStrike" cap="none">
                <a:solidFill>
                  <a:srgbClr val="007BFA"/>
                </a:solidFill>
                <a:latin typeface="Impact"/>
                <a:ea typeface="Impact"/>
                <a:cs typeface="Impact"/>
                <a:sym typeface="Impact"/>
              </a:rPr>
              <a:t>TO VOTE</a:t>
            </a: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44158" y="0"/>
            <a:ext cx="15339849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Photo copy">
  <p:cSld name="1/2 Photo copy">
    <p:bg>
      <p:bgPr>
        <a:solidFill>
          <a:srgbClr val="000000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19260211" y="2649334"/>
            <a:ext cx="4755853" cy="1044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>
            <a:spLocks noGrp="1"/>
          </p:cNvSpPr>
          <p:nvPr>
            <p:ph type="pic" idx="2"/>
          </p:nvPr>
        </p:nvSpPr>
        <p:spPr>
          <a:xfrm>
            <a:off x="355599" y="388318"/>
            <a:ext cx="18467885" cy="1052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, Body">
  <p:cSld name="Title, Subhead, Body">
    <p:bg>
      <p:bgPr>
        <a:solidFill>
          <a:srgbClr val="00000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56406" y="380896"/>
            <a:ext cx="16412302" cy="38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  <a:defRPr sz="9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474133" y="4609996"/>
            <a:ext cx="16376849" cy="846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84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799" cy="9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emf"/><Relationship Id="rId4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nidi3/graphviz-java#kotlin-dsl" TargetMode="External"/><Relationship Id="rId4" Type="http://schemas.openxmlformats.org/officeDocument/2006/relationships/image" Target="file:////Users/breandan/IdeaProjects/kotlingrad/src/main/resources/dataflow.svg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gif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ttfried_Wilhelm_Leibni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tommyhinks.com/2009/02/10/point-cloud-voxelization/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NULL"/><Relationship Id="rId10" Type="http://schemas.openxmlformats.org/officeDocument/2006/relationships/image" Target="../media/image44.emf"/><Relationship Id="rId4" Type="http://schemas.openxmlformats.org/officeDocument/2006/relationships/image" Target="../media/image39.svg"/><Relationship Id="rId9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Double_pendulum" TargetMode="External"/><Relationship Id="rId5" Type="http://schemas.openxmlformats.org/officeDocument/2006/relationships/hyperlink" Target="https://en.wikipedia.org/wiki/Three-body_problem" TargetMode="External"/><Relationship Id="rId4" Type="http://schemas.openxmlformats.org/officeDocument/2006/relationships/image" Target="../media/image46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s://en.wikipedia.org/wiki/Seppo_Linnainma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kg.ndan.co/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pt-npm/kmath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g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ppo_Linnainma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275175" y="416700"/>
            <a:ext cx="23828400" cy="4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</a:pPr>
            <a:r>
              <a:rPr lang="en-US" sz="175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Derivatives.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</a:pPr>
            <a:r>
              <a:rPr lang="en-US" sz="175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Important concept.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5000"/>
              </a:spcAft>
              <a:buClr>
                <a:srgbClr val="FFFFFF"/>
              </a:buClr>
              <a:buSzPts val="14600"/>
              <a:buFont typeface="Impact"/>
              <a:buNone/>
            </a:pPr>
            <a:r>
              <a:rPr lang="en-US" sz="175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Simple to grasp in Kotlin.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BFA"/>
              </a:buClr>
              <a:buSzPts val="14600"/>
              <a:buFont typeface="Impact"/>
              <a:buNone/>
            </a:pPr>
            <a:r>
              <a:rPr lang="en-US" sz="14600" dirty="0" err="1">
                <a:solidFill>
                  <a:srgbClr val="007BFA"/>
                </a:solidFill>
                <a:latin typeface="Impact"/>
                <a:ea typeface="Impact"/>
                <a:cs typeface="Impact"/>
                <a:sym typeface="Impact"/>
              </a:rPr>
              <a:t>Breandan</a:t>
            </a:r>
            <a:r>
              <a:rPr lang="en-US" sz="14600" dirty="0">
                <a:solidFill>
                  <a:srgbClr val="007BFA"/>
                </a:solidFill>
                <a:latin typeface="Impact"/>
                <a:ea typeface="Impact"/>
                <a:cs typeface="Impact"/>
                <a:sym typeface="Impact"/>
              </a:rPr>
              <a:t> Considine</a:t>
            </a:r>
            <a:endParaRPr dirty="0"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522616" y="10441171"/>
            <a:ext cx="3879263" cy="94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BFA"/>
              </a:buClr>
              <a:buSzPts val="3600"/>
              <a:buFont typeface="Helvetica Neue"/>
              <a:buNone/>
            </a:pPr>
            <a:r>
              <a:rPr lang="en-US" sz="5200" dirty="0">
                <a:solidFill>
                  <a:srgbClr val="007BFA"/>
                </a:solidFill>
              </a:rPr>
              <a:t>@</a:t>
            </a:r>
            <a:r>
              <a:rPr lang="en-US" sz="5200" dirty="0" err="1"/>
              <a:t>breandan</a:t>
            </a:r>
            <a:endParaRPr sz="5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3D0B305-75EC-164A-B537-F8584C2D4E1E}"/>
              </a:ext>
            </a:extLst>
          </p:cNvPr>
          <p:cNvSpPr txBox="1">
            <a:spLocks/>
          </p:cNvSpPr>
          <p:nvPr/>
        </p:nvSpPr>
        <p:spPr>
          <a:xfrm>
            <a:off x="480646" y="2618763"/>
            <a:ext cx="23422708" cy="905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buNone/>
            </a:pP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tailrec fun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Comparable&lt;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</a:t>
            </a:r>
            <a:r>
              <a:rPr lang="en-US" sz="60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minimize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fn: (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min: 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budget: Int): 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(budget &lt;= </a:t>
            </a:r>
            <a:r>
              <a:rPr lang="en-US" sz="60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min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sz="60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minimize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(fn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&gt;().</a:t>
            </a:r>
            <a:r>
              <a:rPr lang="en-US" sz="6000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let </a:t>
            </a:r>
            <a:r>
              <a:rPr lang="en-US" sz="6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 </a:t>
            </a:r>
            <a:r>
              <a:rPr lang="en-US" sz="6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</a:t>
            </a:r>
            <a:br>
              <a:rPr lang="en-US" sz="6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(fn(input) &lt; fn(min)) input 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6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 - </a:t>
            </a:r>
            <a:r>
              <a:rPr lang="en-US" sz="60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60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 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60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TODO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18" name="Google Shape;63;p12">
            <a:extLst>
              <a:ext uri="{FF2B5EF4-FFF2-40B4-BE49-F238E27FC236}">
                <a16:creationId xmlns:a16="http://schemas.microsoft.com/office/drawing/2014/main" id="{611C1CAE-4C7D-544C-8126-4770A4060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0646" y="464270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1. An algorithm for minimizing any function</a:t>
            </a:r>
          </a:p>
        </p:txBody>
      </p:sp>
    </p:spTree>
    <p:extLst>
      <p:ext uri="{BB962C8B-B14F-4D97-AF65-F5344CB8AC3E}">
        <p14:creationId xmlns:p14="http://schemas.microsoft.com/office/powerpoint/2010/main" val="191605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3;p12">
            <a:extLst>
              <a:ext uri="{FF2B5EF4-FFF2-40B4-BE49-F238E27FC236}">
                <a16:creationId xmlns:a16="http://schemas.microsoft.com/office/drawing/2014/main" id="{CE6C84FD-EFEF-184D-A8FA-222EA128D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2. Better algorithm (but more restrictive)</a:t>
            </a:r>
          </a:p>
        </p:txBody>
      </p:sp>
    </p:spTree>
    <p:extLst>
      <p:ext uri="{BB962C8B-B14F-4D97-AF65-F5344CB8AC3E}">
        <p14:creationId xmlns:p14="http://schemas.microsoft.com/office/powerpoint/2010/main" val="188175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3;p12">
            <a:extLst>
              <a:ext uri="{FF2B5EF4-FFF2-40B4-BE49-F238E27FC236}">
                <a16:creationId xmlns:a16="http://schemas.microsoft.com/office/drawing/2014/main" id="{CE6C84FD-EFEF-184D-A8FA-222EA128D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2. Better algorithm (but more restrictive)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CDF3442-9EE9-B145-8676-27BDC1680B1D}"/>
              </a:ext>
            </a:extLst>
          </p:cNvPr>
          <p:cNvSpPr txBox="1">
            <a:spLocks/>
          </p:cNvSpPr>
          <p:nvPr/>
        </p:nvSpPr>
        <p:spPr>
          <a:xfrm>
            <a:off x="456404" y="2491740"/>
            <a:ext cx="23927596" cy="1021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buNone/>
            </a:pP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interface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Metric&lt;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Metric&lt;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: Comparable&lt;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minus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3;p12">
            <a:extLst>
              <a:ext uri="{FF2B5EF4-FFF2-40B4-BE49-F238E27FC236}">
                <a16:creationId xmlns:a16="http://schemas.microsoft.com/office/drawing/2014/main" id="{CE6C84FD-EFEF-184D-A8FA-222EA128D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2. Better algorithm (but more restrictive)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A44B26-FC29-CC4D-8B30-8AFF9834EF62}"/>
              </a:ext>
            </a:extLst>
          </p:cNvPr>
          <p:cNvSpPr txBox="1">
            <a:spLocks/>
          </p:cNvSpPr>
          <p:nvPr/>
        </p:nvSpPr>
        <p:spPr>
          <a:xfrm>
            <a:off x="456404" y="2491740"/>
            <a:ext cx="23927596" cy="1021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buNone/>
            </a:pP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interface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Metric&lt;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Metric&lt;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: Comparable&lt;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minus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tailrec fun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Metric&lt;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</a:t>
            </a:r>
            <a:r>
              <a:rPr lang="en-US" sz="4500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minimizeMetric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fn: (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budget: Int):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(budget &lt;= </a:t>
            </a:r>
            <a:r>
              <a:rPr lang="en-US" sz="45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min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sz="45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minimizeMetric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(fn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wiggle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(min).</a:t>
            </a:r>
            <a:r>
              <a:rPr lang="en-US" sz="4500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 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fn(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&lt; fn(min) 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45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maxBy</a:t>
            </a:r>
            <a:r>
              <a:rPr lang="en-US" sz="4500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fn(min) - fn(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?: min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 - </a:t>
            </a:r>
            <a:r>
              <a:rPr lang="en-US" sz="45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41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3D0B305-75EC-164A-B537-F8584C2D4E1E}"/>
              </a:ext>
            </a:extLst>
          </p:cNvPr>
          <p:cNvSpPr txBox="1">
            <a:spLocks/>
          </p:cNvSpPr>
          <p:nvPr/>
        </p:nvSpPr>
        <p:spPr>
          <a:xfrm>
            <a:off x="456404" y="2491740"/>
            <a:ext cx="23927596" cy="1021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buNone/>
            </a:pP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interface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Metric&lt;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Metric&lt;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: Comparable&lt;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minus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tailrec fun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Metric&lt;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</a:t>
            </a:r>
            <a:r>
              <a:rPr lang="en-US" sz="4500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minimizeMetric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fn: (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budget: Int):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(budget &lt;= </a:t>
            </a:r>
            <a:r>
              <a:rPr lang="en-US" sz="45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min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sz="45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minimizeMetric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(fn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wiggle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(min).</a:t>
            </a:r>
            <a:r>
              <a:rPr lang="en-US" sz="4500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filter 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fn(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&lt; fn(min) 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45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maxBy</a:t>
            </a:r>
            <a:r>
              <a:rPr lang="en-US" sz="4500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fn(min) - fn(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US" sz="4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?: min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 - </a:t>
            </a:r>
            <a:r>
              <a:rPr lang="en-US" sz="45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wiggle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(min: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Sequence&lt;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 </a:t>
            </a:r>
            <a:r>
              <a:rPr lang="en-US" sz="45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TODO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6" name="Google Shape;63;p12">
            <a:extLst>
              <a:ext uri="{FF2B5EF4-FFF2-40B4-BE49-F238E27FC236}">
                <a16:creationId xmlns:a16="http://schemas.microsoft.com/office/drawing/2014/main" id="{CE6C84FD-EFEF-184D-A8FA-222EA128D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2. Better algorithm (but more restrictive)</a:t>
            </a:r>
          </a:p>
        </p:txBody>
      </p:sp>
    </p:spTree>
    <p:extLst>
      <p:ext uri="{BB962C8B-B14F-4D97-AF65-F5344CB8AC3E}">
        <p14:creationId xmlns:p14="http://schemas.microsoft.com/office/powerpoint/2010/main" val="1390064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3;p12">
            <a:extLst>
              <a:ext uri="{FF2B5EF4-FFF2-40B4-BE49-F238E27FC236}">
                <a16:creationId xmlns:a16="http://schemas.microsoft.com/office/drawing/2014/main" id="{CE6C84FD-EFEF-184D-A8FA-222EA128D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3. Still better algorithm (even more restrictive)</a:t>
            </a:r>
          </a:p>
        </p:txBody>
      </p:sp>
    </p:spTree>
    <p:extLst>
      <p:ext uri="{BB962C8B-B14F-4D97-AF65-F5344CB8AC3E}">
        <p14:creationId xmlns:p14="http://schemas.microsoft.com/office/powerpoint/2010/main" val="2776017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3D0B305-75EC-164A-B537-F8584C2D4E1E}"/>
              </a:ext>
            </a:extLst>
          </p:cNvPr>
          <p:cNvSpPr txBox="1">
            <a:spLocks/>
          </p:cNvSpPr>
          <p:nvPr/>
        </p:nvSpPr>
        <p:spPr>
          <a:xfrm>
            <a:off x="456405" y="2521767"/>
            <a:ext cx="21067164" cy="834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buNone/>
            </a:pP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interface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Field&lt;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Field&lt;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: Metric&lt;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times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div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4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Google Shape;63;p12">
            <a:extLst>
              <a:ext uri="{FF2B5EF4-FFF2-40B4-BE49-F238E27FC236}">
                <a16:creationId xmlns:a16="http://schemas.microsoft.com/office/drawing/2014/main" id="{CE6C84FD-EFEF-184D-A8FA-222EA128D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3. Still better algorithm (even more restrictive)</a:t>
            </a:r>
          </a:p>
        </p:txBody>
      </p:sp>
    </p:spTree>
    <p:extLst>
      <p:ext uri="{BB962C8B-B14F-4D97-AF65-F5344CB8AC3E}">
        <p14:creationId xmlns:p14="http://schemas.microsoft.com/office/powerpoint/2010/main" val="357400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3D0B305-75EC-164A-B537-F8584C2D4E1E}"/>
              </a:ext>
            </a:extLst>
          </p:cNvPr>
          <p:cNvSpPr txBox="1">
            <a:spLocks/>
          </p:cNvSpPr>
          <p:nvPr/>
        </p:nvSpPr>
        <p:spPr>
          <a:xfrm>
            <a:off x="456405" y="2521767"/>
            <a:ext cx="21067164" cy="834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buNone/>
            </a:pP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interface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Field&lt;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Field&lt;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: Metric&lt;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times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div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tailrec fun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Field&lt;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</a:t>
            </a:r>
            <a:r>
              <a:rPr lang="en-US" sz="4500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fieldMinimize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fn: (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budget: Int):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(budget &lt;= </a:t>
            </a:r>
            <a:r>
              <a:rPr lang="en-US" sz="45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min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sz="45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minimizeField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(fn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b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 - (fn(min + a) - fn(min)) / a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 – </a:t>
            </a:r>
            <a:r>
              <a:rPr lang="en-US" sz="45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6" name="Google Shape;63;p12">
            <a:extLst>
              <a:ext uri="{FF2B5EF4-FFF2-40B4-BE49-F238E27FC236}">
                <a16:creationId xmlns:a16="http://schemas.microsoft.com/office/drawing/2014/main" id="{CE6C84FD-EFEF-184D-A8FA-222EA128D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3. Still better algorithm (even more restrictive)</a:t>
            </a:r>
          </a:p>
        </p:txBody>
      </p:sp>
    </p:spTree>
    <p:extLst>
      <p:ext uri="{BB962C8B-B14F-4D97-AF65-F5344CB8AC3E}">
        <p14:creationId xmlns:p14="http://schemas.microsoft.com/office/powerpoint/2010/main" val="127919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3D0B305-75EC-164A-B537-F8584C2D4E1E}"/>
              </a:ext>
            </a:extLst>
          </p:cNvPr>
          <p:cNvSpPr txBox="1">
            <a:spLocks/>
          </p:cNvSpPr>
          <p:nvPr/>
        </p:nvSpPr>
        <p:spPr>
          <a:xfrm>
            <a:off x="456405" y="2521767"/>
            <a:ext cx="21067164" cy="834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buNone/>
            </a:pP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interface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Field&lt;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Field&lt;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: Metric&lt;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times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5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div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b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tailrec fun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Field&lt;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</a:t>
            </a:r>
            <a:r>
              <a:rPr lang="en-US" sz="4500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fieldMinimize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fn: (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budget: Int): </a:t>
            </a:r>
            <a:r>
              <a:rPr lang="en-US" sz="45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(budget &lt;= </a:t>
            </a:r>
            <a:r>
              <a:rPr lang="en-US" sz="45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min</a:t>
            </a:r>
            <a:b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sz="45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minimizeField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(fn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b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 - (fn(min + a) - fn(min)) / a</a:t>
            </a:r>
            <a:r>
              <a:rPr lang="en-US" sz="45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 – </a:t>
            </a:r>
            <a:r>
              <a:rPr lang="en-US" sz="45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4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</p:txBody>
      </p:sp>
      <p:sp>
        <p:nvSpPr>
          <p:cNvPr id="6" name="Google Shape;63;p12">
            <a:extLst>
              <a:ext uri="{FF2B5EF4-FFF2-40B4-BE49-F238E27FC236}">
                <a16:creationId xmlns:a16="http://schemas.microsoft.com/office/drawing/2014/main" id="{CE6C84FD-EFEF-184D-A8FA-222EA128D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3. Still better algorithm (even more restrictive)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20E56E-A0DF-7742-8DF7-CEE5BB0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1344443"/>
            <a:ext cx="11109079" cy="18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3;p12">
            <a:extLst>
              <a:ext uri="{FF2B5EF4-FFF2-40B4-BE49-F238E27FC236}">
                <a16:creationId xmlns:a16="http://schemas.microsoft.com/office/drawing/2014/main" id="{BCBED080-7C7D-B04A-BB94-A2944D6C6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4. So what’s the problem?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3F4C3-DCFA-3D42-A59E-813410BB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609" y="498621"/>
            <a:ext cx="6331693" cy="22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9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454374" y="1102672"/>
            <a:ext cx="23929626" cy="1167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1371600" lvl="0" indent="-1371600" algn="l" rtl="0">
              <a:lnSpc>
                <a:spcPct val="80000"/>
              </a:lnSpc>
              <a:spcBef>
                <a:spcPts val="0"/>
              </a:spcBef>
              <a:spcAft>
                <a:spcPts val="6000"/>
              </a:spcAft>
              <a:buClr>
                <a:srgbClr val="FFFFFF"/>
              </a:buClr>
              <a:buSzPts val="14600"/>
              <a:buFont typeface="Impact"/>
              <a:buAutoNum type="arabicPeriod"/>
            </a:pPr>
            <a:r>
              <a:rPr lang="en-US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What are derivatives?</a:t>
            </a:r>
          </a:p>
          <a:p>
            <a:pPr marL="1371600" indent="-1371600">
              <a:spcAft>
                <a:spcPts val="6000"/>
              </a:spcAft>
              <a:buFont typeface="Impact"/>
              <a:buAutoNum type="arabicPeriod"/>
            </a:pPr>
            <a:r>
              <a:rPr lang="en-US" dirty="0"/>
              <a:t> How do derivatives work?</a:t>
            </a:r>
          </a:p>
          <a:p>
            <a:pPr marL="1371600" indent="-1371600">
              <a:spcAft>
                <a:spcPts val="6000"/>
              </a:spcAft>
              <a:buFont typeface="Impact"/>
              <a:buAutoNum type="arabicPeriod"/>
            </a:pPr>
            <a:r>
              <a:rPr lang="en-US" dirty="0"/>
              <a:t> What can be derived?</a:t>
            </a:r>
          </a:p>
          <a:p>
            <a:pPr marL="1371600" lvl="0" indent="-1371600" algn="l" rtl="0">
              <a:lnSpc>
                <a:spcPct val="80000"/>
              </a:lnSpc>
              <a:spcBef>
                <a:spcPts val="0"/>
              </a:spcBef>
              <a:spcAft>
                <a:spcPts val="6000"/>
              </a:spcAft>
              <a:buClr>
                <a:srgbClr val="FFFFFF"/>
              </a:buClr>
              <a:buSzPts val="14600"/>
              <a:buFont typeface="Impact"/>
              <a:buAutoNum type="arabicPeriod"/>
            </a:pPr>
            <a:r>
              <a:rPr lang="en-US" dirty="0"/>
              <a:t> How can I derive in Kotlin?</a:t>
            </a:r>
          </a:p>
          <a:p>
            <a:pPr marL="1371600" lvl="0" indent="-1371600" algn="l" rtl="0">
              <a:lnSpc>
                <a:spcPct val="80000"/>
              </a:lnSpc>
              <a:spcBef>
                <a:spcPts val="0"/>
              </a:spcBef>
              <a:spcAft>
                <a:spcPts val="6000"/>
              </a:spcAft>
              <a:buClr>
                <a:srgbClr val="FFFFFF"/>
              </a:buClr>
              <a:buSzPts val="14600"/>
              <a:buFont typeface="Impact"/>
              <a:buAutoNum type="arabicPeriod"/>
            </a:pPr>
            <a:r>
              <a:rPr lang="en-US" dirty="0"/>
              <a:t> What’s the difference?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2C7CA1F-E984-7D40-A20B-A46944439EFF}"/>
              </a:ext>
            </a:extLst>
          </p:cNvPr>
          <p:cNvSpPr txBox="1">
            <a:spLocks/>
          </p:cNvSpPr>
          <p:nvPr/>
        </p:nvSpPr>
        <p:spPr>
          <a:xfrm>
            <a:off x="456405" y="2521767"/>
            <a:ext cx="14853933" cy="104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endParaRPr lang="en-US" sz="7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endParaRPr lang="en-US" sz="7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endParaRPr lang="en-US" sz="7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endParaRPr lang="en-US" sz="7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Google Shape;63;p12">
            <a:extLst>
              <a:ext uri="{FF2B5EF4-FFF2-40B4-BE49-F238E27FC236}">
                <a16:creationId xmlns:a16="http://schemas.microsoft.com/office/drawing/2014/main" id="{BCBED080-7C7D-B04A-BB94-A2944D6C6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4. So what’s the problem?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3F4C3-DCFA-3D42-A59E-813410BB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609" y="498621"/>
            <a:ext cx="6331693" cy="22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2C7CA1F-E984-7D40-A20B-A46944439EFF}"/>
              </a:ext>
            </a:extLst>
          </p:cNvPr>
          <p:cNvSpPr txBox="1">
            <a:spLocks/>
          </p:cNvSpPr>
          <p:nvPr/>
        </p:nvSpPr>
        <p:spPr>
          <a:xfrm>
            <a:off x="456405" y="2521767"/>
            <a:ext cx="14853933" cy="104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endParaRPr lang="en-US" sz="7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endParaRPr lang="en-US" sz="7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endParaRPr lang="en-US" sz="7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Google Shape;63;p12">
            <a:extLst>
              <a:ext uri="{FF2B5EF4-FFF2-40B4-BE49-F238E27FC236}">
                <a16:creationId xmlns:a16="http://schemas.microsoft.com/office/drawing/2014/main" id="{BCBED080-7C7D-B04A-BB94-A2944D6C6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4. So what’s the problem?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3F4C3-DCFA-3D42-A59E-813410BB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609" y="498621"/>
            <a:ext cx="6331693" cy="22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2C7CA1F-E984-7D40-A20B-A46944439EFF}"/>
              </a:ext>
            </a:extLst>
          </p:cNvPr>
          <p:cNvSpPr txBox="1">
            <a:spLocks/>
          </p:cNvSpPr>
          <p:nvPr/>
        </p:nvSpPr>
        <p:spPr>
          <a:xfrm>
            <a:off x="456405" y="2521767"/>
            <a:ext cx="14853933" cy="104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endParaRPr lang="en-US" sz="7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endParaRPr lang="en-US" sz="7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Google Shape;63;p12">
            <a:extLst>
              <a:ext uri="{FF2B5EF4-FFF2-40B4-BE49-F238E27FC236}">
                <a16:creationId xmlns:a16="http://schemas.microsoft.com/office/drawing/2014/main" id="{BCBED080-7C7D-B04A-BB94-A2944D6C6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4. So what’s the problem?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3F4C3-DCFA-3D42-A59E-813410BB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609" y="498621"/>
            <a:ext cx="6331693" cy="22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62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2C7CA1F-E984-7D40-A20B-A46944439EFF}"/>
              </a:ext>
            </a:extLst>
          </p:cNvPr>
          <p:cNvSpPr txBox="1">
            <a:spLocks/>
          </p:cNvSpPr>
          <p:nvPr/>
        </p:nvSpPr>
        <p:spPr>
          <a:xfrm>
            <a:off x="456405" y="2521767"/>
            <a:ext cx="14853933" cy="104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endParaRPr lang="en-US" sz="7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endParaRPr lang="en-US" sz="7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Google Shape;63;p12">
            <a:extLst>
              <a:ext uri="{FF2B5EF4-FFF2-40B4-BE49-F238E27FC236}">
                <a16:creationId xmlns:a16="http://schemas.microsoft.com/office/drawing/2014/main" id="{BCBED080-7C7D-B04A-BB94-A2944D6C6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4. So what’s the problem?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B217C-5795-9F4F-AEBA-011BBADD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008" y="4475095"/>
            <a:ext cx="3336680" cy="1646095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059F91BD-CB37-CD40-A2DE-2AB36A52E242}"/>
              </a:ext>
            </a:extLst>
          </p:cNvPr>
          <p:cNvSpPr/>
          <p:nvPr/>
        </p:nvSpPr>
        <p:spPr>
          <a:xfrm>
            <a:off x="15612556" y="2774425"/>
            <a:ext cx="771044" cy="5047437"/>
          </a:xfrm>
          <a:prstGeom prst="rightBrace">
            <a:avLst>
              <a:gd name="adj1" fmla="val 78272"/>
              <a:gd name="adj2" fmla="val 49071"/>
            </a:avLst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3F4C3-DCFA-3D42-A59E-813410BBA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3609" y="498621"/>
            <a:ext cx="6331693" cy="22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39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2C7CA1F-E984-7D40-A20B-A46944439EFF}"/>
              </a:ext>
            </a:extLst>
          </p:cNvPr>
          <p:cNvSpPr txBox="1">
            <a:spLocks/>
          </p:cNvSpPr>
          <p:nvPr/>
        </p:nvSpPr>
        <p:spPr>
          <a:xfrm>
            <a:off x="456405" y="2521767"/>
            <a:ext cx="14853933" cy="104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Pair&lt;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Triple&lt;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</p:txBody>
      </p:sp>
      <p:sp>
        <p:nvSpPr>
          <p:cNvPr id="12" name="Google Shape;63;p12">
            <a:extLst>
              <a:ext uri="{FF2B5EF4-FFF2-40B4-BE49-F238E27FC236}">
                <a16:creationId xmlns:a16="http://schemas.microsoft.com/office/drawing/2014/main" id="{BCBED080-7C7D-B04A-BB94-A2944D6C6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4. So what’s the problem?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B217C-5795-9F4F-AEBA-011BBADD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008" y="4475095"/>
            <a:ext cx="3336680" cy="1646095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059F91BD-CB37-CD40-A2DE-2AB36A52E242}"/>
              </a:ext>
            </a:extLst>
          </p:cNvPr>
          <p:cNvSpPr/>
          <p:nvPr/>
        </p:nvSpPr>
        <p:spPr>
          <a:xfrm>
            <a:off x="15612556" y="2774425"/>
            <a:ext cx="771044" cy="5047437"/>
          </a:xfrm>
          <a:prstGeom prst="rightBrace">
            <a:avLst>
              <a:gd name="adj1" fmla="val 78272"/>
              <a:gd name="adj2" fmla="val 49071"/>
            </a:avLst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3F4C3-DCFA-3D42-A59E-813410BBA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3609" y="498621"/>
            <a:ext cx="6331693" cy="22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51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2C7CA1F-E984-7D40-A20B-A46944439EFF}"/>
              </a:ext>
            </a:extLst>
          </p:cNvPr>
          <p:cNvSpPr txBox="1">
            <a:spLocks/>
          </p:cNvSpPr>
          <p:nvPr/>
        </p:nvSpPr>
        <p:spPr>
          <a:xfrm>
            <a:off x="456405" y="2521767"/>
            <a:ext cx="14853933" cy="104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Pair&lt;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  <a:p>
            <a:pPr marL="142875" indent="0">
              <a:spcBef>
                <a:spcPts val="0"/>
              </a:spcBef>
              <a:spcAft>
                <a:spcPts val="6000"/>
              </a:spcAft>
              <a:buNone/>
            </a:pP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fn: 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Triple&lt;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</a:t>
            </a:r>
            <a:r>
              <a:rPr lang="en-US" sz="7200" dirty="0">
                <a:solidFill>
                  <a:srgbClr val="DDDFE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sz="7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</a:t>
            </a:r>
            <a:r>
              <a:rPr lang="en-US" sz="7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</a:p>
        </p:txBody>
      </p:sp>
      <p:sp>
        <p:nvSpPr>
          <p:cNvPr id="12" name="Google Shape;63;p12">
            <a:extLst>
              <a:ext uri="{FF2B5EF4-FFF2-40B4-BE49-F238E27FC236}">
                <a16:creationId xmlns:a16="http://schemas.microsoft.com/office/drawing/2014/main" id="{BCBED080-7C7D-B04A-BB94-A2944D6C6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4. So what’s the problem?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B217C-5795-9F4F-AEBA-011BBADD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008" y="4475095"/>
            <a:ext cx="3336680" cy="1646095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059F91BD-CB37-CD40-A2DE-2AB36A52E242}"/>
              </a:ext>
            </a:extLst>
          </p:cNvPr>
          <p:cNvSpPr/>
          <p:nvPr/>
        </p:nvSpPr>
        <p:spPr>
          <a:xfrm>
            <a:off x="15612556" y="2774425"/>
            <a:ext cx="771044" cy="5047437"/>
          </a:xfrm>
          <a:prstGeom prst="rightBrace">
            <a:avLst>
              <a:gd name="adj1" fmla="val 78272"/>
              <a:gd name="adj2" fmla="val 49071"/>
            </a:avLst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59D63B-DCD1-D145-B9C9-0D1C6F391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4008" y="9645660"/>
            <a:ext cx="4715839" cy="1646094"/>
          </a:xfrm>
          <a:prstGeom prst="rect">
            <a:avLst/>
          </a:prstGeom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945814F6-9123-DC44-A19F-F403766040D5}"/>
              </a:ext>
            </a:extLst>
          </p:cNvPr>
          <p:cNvSpPr/>
          <p:nvPr/>
        </p:nvSpPr>
        <p:spPr>
          <a:xfrm>
            <a:off x="15612556" y="8862646"/>
            <a:ext cx="771044" cy="3212123"/>
          </a:xfrm>
          <a:prstGeom prst="rightBrace">
            <a:avLst>
              <a:gd name="adj1" fmla="val 78272"/>
              <a:gd name="adj2" fmla="val 49071"/>
            </a:avLst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3F4C3-DCFA-3D42-A59E-813410BBA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3609" y="498621"/>
            <a:ext cx="6331693" cy="22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51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17491353" cy="855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199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How do derivatives work?</a:t>
            </a:r>
            <a:endParaRPr sz="199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A1E1149-E6EC-444E-8CBF-0147EC452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7758" y="8072773"/>
            <a:ext cx="5434443" cy="51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34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FA2CB23-A9F5-4644-AE7B-3FA3C026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56" y="5019675"/>
            <a:ext cx="16030193" cy="36766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E0DC-9039-6E4B-85AF-4EB766329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672" y="487222"/>
            <a:ext cx="16412302" cy="1554230"/>
          </a:xfrm>
        </p:spPr>
        <p:txBody>
          <a:bodyPr/>
          <a:lstStyle/>
          <a:p>
            <a:r>
              <a:rPr lang="en-US" dirty="0"/>
              <a:t>1. Sum rule</a:t>
            </a:r>
          </a:p>
        </p:txBody>
      </p:sp>
    </p:spTree>
    <p:extLst>
      <p:ext uri="{BB962C8B-B14F-4D97-AF65-F5344CB8AC3E}">
        <p14:creationId xmlns:p14="http://schemas.microsoft.com/office/powerpoint/2010/main" val="3678488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570A1C-D44A-CC4D-A689-411AF7C82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64" y="5019675"/>
            <a:ext cx="19118578" cy="36766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9F639-CC35-284E-A66B-285C87D50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Product rule</a:t>
            </a:r>
          </a:p>
        </p:txBody>
      </p:sp>
    </p:spTree>
    <p:extLst>
      <p:ext uri="{BB962C8B-B14F-4D97-AF65-F5344CB8AC3E}">
        <p14:creationId xmlns:p14="http://schemas.microsoft.com/office/powerpoint/2010/main" val="1320305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83DD9A-3E0B-6F48-9CE0-113CA4A7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744" y="5019675"/>
            <a:ext cx="14510512" cy="367665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16A421F-EC25-F844-BB3D-C359F0C88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6"/>
            <a:ext cx="16412302" cy="3869829"/>
          </a:xfrm>
        </p:spPr>
        <p:txBody>
          <a:bodyPr/>
          <a:lstStyle/>
          <a:p>
            <a:r>
              <a:rPr lang="en-US" dirty="0"/>
              <a:t>2. Chain rule</a:t>
            </a:r>
          </a:p>
        </p:txBody>
      </p:sp>
    </p:spTree>
    <p:extLst>
      <p:ext uri="{BB962C8B-B14F-4D97-AF65-F5344CB8AC3E}">
        <p14:creationId xmlns:p14="http://schemas.microsoft.com/office/powerpoint/2010/main" val="273045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0346196" cy="368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199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 are derivatives?</a:t>
            </a:r>
            <a:endParaRPr sz="19900" dirty="0"/>
          </a:p>
        </p:txBody>
      </p:sp>
    </p:spTree>
    <p:extLst>
      <p:ext uri="{BB962C8B-B14F-4D97-AF65-F5344CB8AC3E}">
        <p14:creationId xmlns:p14="http://schemas.microsoft.com/office/powerpoint/2010/main" val="942164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16A421F-EC25-F844-BB3D-C359F0C88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6"/>
            <a:ext cx="16412302" cy="3869829"/>
          </a:xfrm>
        </p:spPr>
        <p:txBody>
          <a:bodyPr/>
          <a:lstStyle/>
          <a:p>
            <a:r>
              <a:rPr lang="en-US" dirty="0"/>
              <a:t>2. Chain rule, revisited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E4DDE-E8E3-7242-B50B-596D700C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6" y="5460790"/>
            <a:ext cx="10413896" cy="2191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22486-0EB3-374A-A139-64DC81EA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409" y="3137232"/>
            <a:ext cx="7033282" cy="929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7BB599-F66F-A747-9CE5-2F7E47857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0580" y="2716322"/>
            <a:ext cx="4864946" cy="1771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BB6F0-237A-6248-855F-DFA9DB5D6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5700283"/>
            <a:ext cx="11145707" cy="1771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EF0608-C8D2-8049-B128-D265A6233C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9295" y="8862196"/>
            <a:ext cx="12826054" cy="1771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570A70-1D57-D040-8B43-1C77D3D08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9833" y="11377993"/>
            <a:ext cx="12764978" cy="1771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5B1668-5683-DA46-B691-68E4978BB711}"/>
              </a:ext>
            </a:extLst>
          </p:cNvPr>
          <p:cNvSpPr txBox="1"/>
          <p:nvPr/>
        </p:nvSpPr>
        <p:spPr>
          <a:xfrm>
            <a:off x="456406" y="9286139"/>
            <a:ext cx="866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Charter Roman" panose="02040503050506020203" pitchFamily="18" charset="0"/>
              </a:rPr>
              <a:t>“Forward accumulation”: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B958F-EB3D-6A44-921E-B35ACF239084}"/>
              </a:ext>
            </a:extLst>
          </p:cNvPr>
          <p:cNvSpPr txBox="1"/>
          <p:nvPr/>
        </p:nvSpPr>
        <p:spPr>
          <a:xfrm>
            <a:off x="456406" y="11801936"/>
            <a:ext cx="8664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/>
                </a:solidFill>
                <a:latin typeface="Charter Roman" panose="02040503050506020203" pitchFamily="18" charset="0"/>
              </a:rPr>
              <a:t>“Reverse accumulation”:</a:t>
            </a:r>
          </a:p>
        </p:txBody>
      </p:sp>
    </p:spTree>
    <p:extLst>
      <p:ext uri="{BB962C8B-B14F-4D97-AF65-F5344CB8AC3E}">
        <p14:creationId xmlns:p14="http://schemas.microsoft.com/office/powerpoint/2010/main" val="258177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44E9E-C011-5C4D-8A7D-D5D2AE94FC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4540" y="2391508"/>
            <a:ext cx="23859460" cy="11324492"/>
          </a:xfrm>
        </p:spPr>
        <p:txBody>
          <a:bodyPr/>
          <a:lstStyle/>
          <a:p>
            <a:pPr marL="142875" indent="0">
              <a:spcBef>
                <a:spcPts val="0"/>
              </a:spcBef>
              <a:buNone/>
            </a:pP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&gt;&gt;(</a:t>
            </a:r>
            <a:r>
              <a:rPr lang="en-US" sz="5800" dirty="0" err="1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5800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&gt;): Fun&lt;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&gt;(f) {</a:t>
            </a:r>
            <a:b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&gt;.</a:t>
            </a:r>
            <a:r>
              <a:rPr lang="en-US" sz="58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 Fun&lt;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 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pPr marL="142875" indent="0">
              <a:spcBef>
                <a:spcPts val="0"/>
              </a:spcBef>
              <a:buNone/>
            </a:pPr>
            <a:endParaRPr lang="en-US" sz="5800" dirty="0">
              <a:solidFill>
                <a:srgbClr val="CC783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b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  -&gt;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+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Prod  -&gt;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5800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</a:t>
            </a:r>
            <a:r>
              <a:rPr lang="en-US" sz="5800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142875" indent="0">
              <a:spcBef>
                <a:spcPts val="0"/>
              </a:spcBef>
              <a:buNone/>
            </a:pP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is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 -&gt;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()(</a:t>
            </a:r>
            <a:r>
              <a:rPr lang="en-US" sz="5800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*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142875" indent="0">
              <a:spcBef>
                <a:spcPts val="0"/>
              </a:spcBef>
              <a:buNone/>
            </a:pPr>
            <a:endParaRPr lang="en-US" sz="5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  <a:b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2B43C5-9D58-0D40-81B8-AEE5E5134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16412302" cy="1299048"/>
          </a:xfrm>
        </p:spPr>
        <p:txBody>
          <a:bodyPr/>
          <a:lstStyle/>
          <a:p>
            <a:r>
              <a:rPr lang="en-US" dirty="0"/>
              <a:t>Differentiation rules in Kotlin</a:t>
            </a:r>
          </a:p>
        </p:txBody>
      </p:sp>
    </p:spTree>
    <p:extLst>
      <p:ext uri="{BB962C8B-B14F-4D97-AF65-F5344CB8AC3E}">
        <p14:creationId xmlns:p14="http://schemas.microsoft.com/office/powerpoint/2010/main" val="426572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9FED2A8-12A5-6249-83F0-201BB050F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16412302" cy="1299048"/>
          </a:xfrm>
        </p:spPr>
        <p:txBody>
          <a:bodyPr/>
          <a:lstStyle/>
          <a:p>
            <a:r>
              <a:rPr lang="en-US" dirty="0"/>
              <a:t>Differentiation rules in Kotlin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7B073A-E865-084B-9042-BE7A270E401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24540" y="2391508"/>
            <a:ext cx="23859460" cy="11324492"/>
          </a:xfrm>
        </p:spPr>
        <p:txBody>
          <a:bodyPr/>
          <a:lstStyle/>
          <a:p>
            <a:pPr marL="142875" indent="0">
              <a:spcBef>
                <a:spcPts val="0"/>
              </a:spcBef>
              <a:buNone/>
            </a:pP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&gt;&gt;(</a:t>
            </a:r>
            <a:r>
              <a:rPr lang="en-US" sz="5800" dirty="0" err="1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5800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&gt;): Fun&lt;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&gt;(f) {</a:t>
            </a:r>
            <a:b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&gt;.</a:t>
            </a:r>
            <a:r>
              <a:rPr lang="en-US" sz="58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 Fun&lt;</a:t>
            </a:r>
            <a:r>
              <a:rPr lang="en-US" sz="5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 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</a:p>
          <a:p>
            <a:pPr marL="142875" indent="0">
              <a:spcBef>
                <a:spcPts val="0"/>
              </a:spcBef>
              <a:buNone/>
            </a:pP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is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 -&gt; Zero()</a:t>
            </a:r>
          </a:p>
          <a:p>
            <a:pPr marL="142875" indent="0">
              <a:spcBef>
                <a:spcPts val="0"/>
              </a:spcBef>
              <a:buNone/>
            </a:pP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is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   -&gt; One()</a:t>
            </a:r>
            <a:b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  -&gt;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+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Prod  -&gt;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sz="5800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</a:t>
            </a:r>
            <a:r>
              <a:rPr lang="en-US" sz="5800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*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142875" indent="0">
              <a:spcBef>
                <a:spcPts val="0"/>
              </a:spcBef>
              <a:buNone/>
            </a:pP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is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 -&gt;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()(</a:t>
            </a:r>
            <a:r>
              <a:rPr lang="en-US" sz="5800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*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142875" indent="0">
              <a:spcBef>
                <a:spcPts val="0"/>
              </a:spcBef>
              <a:buNone/>
            </a:pPr>
            <a:r>
              <a:rPr lang="en-US" sz="5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is 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     -&gt; </a:t>
            </a:r>
            <a:r>
              <a:rPr lang="en-US" sz="58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US" sz="5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8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  <a:b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8241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9FED2A8-12A5-6249-83F0-201BB050F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16412302" cy="1299048"/>
          </a:xfrm>
        </p:spPr>
        <p:txBody>
          <a:bodyPr/>
          <a:lstStyle/>
          <a:p>
            <a:r>
              <a:rPr lang="en-US" dirty="0"/>
              <a:t>Functions in Kotlin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7B073A-E865-084B-9042-BE7A270E401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6406" y="2170631"/>
            <a:ext cx="23859460" cy="11324492"/>
          </a:xfrm>
        </p:spPr>
        <p:txBody>
          <a:bodyPr/>
          <a:lstStyle/>
          <a:p>
            <a:pPr marL="142875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sealed class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&gt;&gt;(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 </a:t>
            </a:r>
            <a:r>
              <a:rPr lang="en-US" sz="3200" dirty="0" err="1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2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sVars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Set&lt;Var&lt;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= </a:t>
            </a:r>
            <a:r>
              <a:rPr lang="en-US" sz="3200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emptySet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: Field&lt;Fun&lt;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(Bindings&lt;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 -&gt;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constructor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(fn: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 :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fn.</a:t>
            </a:r>
            <a:r>
              <a:rPr lang="en-US" sz="32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sVars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constructor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3200" dirty="0" err="1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vararg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fns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 :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fns.</a:t>
            </a:r>
            <a:r>
              <a:rPr lang="en-US" sz="32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flatMap</a:t>
            </a:r>
            <a:r>
              <a:rPr lang="en-US" sz="3200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32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32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sVars</a:t>
            </a:r>
            <a:r>
              <a:rPr lang="en-US" sz="3200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32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toSet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())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operator fun </a:t>
            </a:r>
            <a:r>
              <a:rPr lang="en-US" sz="32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(addend: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 Sum(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this,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addend)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operator fun </a:t>
            </a:r>
            <a:r>
              <a:rPr lang="en-US" sz="32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times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(multiplicand: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 Prod(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this,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multiplicand)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operator fun </a:t>
            </a:r>
            <a:r>
              <a:rPr lang="en-US" sz="32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div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(divisor: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divisor.pow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(-One&lt;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&gt;())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operator fun </a:t>
            </a:r>
            <a:r>
              <a:rPr lang="en-US" sz="32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invoke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bnds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Bindings&lt;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Composition(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this,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bnds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  <a:r>
              <a:rPr lang="en-US" sz="3200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 </a:t>
            </a:r>
            <a:r>
              <a:rPr lang="en-US" sz="3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bnds.</a:t>
            </a:r>
            <a:r>
              <a:rPr lang="en-US" sz="32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isReassignmentFree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US" sz="3200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evaluate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this </a:t>
            </a:r>
            <a:r>
              <a:rPr lang="en-US" sz="3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3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3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 operator fun </a:t>
            </a:r>
            <a:r>
              <a:rPr lang="en-US" sz="32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invoke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 invoke(Bindings())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 fun </a:t>
            </a:r>
            <a:r>
              <a:rPr lang="en-US" sz="32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(v1: Var&lt;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&gt;): 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 Derivative(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this,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v1)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 fun </a:t>
            </a:r>
            <a:r>
              <a:rPr lang="en-US" sz="32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(v1: Var&lt;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v2: Var&lt;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&gt;):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D2&gt; = </a:t>
            </a:r>
          </a:p>
          <a:p>
            <a:pPr marL="142875" indent="0">
              <a:spcBef>
                <a:spcPts val="0"/>
              </a:spcBef>
              <a:buNone/>
            </a:pP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(Derivative(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this,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v1)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Derivative(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this,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v2))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 fun </a:t>
            </a:r>
            <a:r>
              <a:rPr lang="en-US" sz="32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3200" dirty="0" err="1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vararg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vars: Var&lt;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&gt;): Map&lt;Var&lt;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Fun&lt;</a:t>
            </a:r>
            <a:r>
              <a:rPr lang="en-US" sz="32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= </a:t>
            </a:r>
          </a:p>
          <a:p>
            <a:pPr marL="142875" indent="0">
              <a:spcBef>
                <a:spcPts val="0"/>
              </a:spcBef>
              <a:buNone/>
            </a:pP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vars.</a:t>
            </a:r>
            <a:r>
              <a:rPr lang="en-US" sz="32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</a:t>
            </a:r>
            <a:r>
              <a:rPr lang="en-US" sz="3200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it </a:t>
            </a:r>
            <a:r>
              <a:rPr lang="en-US" sz="3200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 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Derivative(</a:t>
            </a:r>
            <a:r>
              <a:rPr lang="en-US" sz="32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this, </a:t>
            </a:r>
            <a:r>
              <a:rPr lang="en-US" sz="3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US" sz="3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32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toMap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4068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85F847E5-46CA-A94C-A7A0-A2710008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1750" y="2394438"/>
            <a:ext cx="21780500" cy="10287000"/>
          </a:xfrm>
          <a:prstGeom prst="rect">
            <a:avLst/>
          </a:prstGeom>
        </p:spPr>
      </p:pic>
      <p:sp>
        <p:nvSpPr>
          <p:cNvPr id="7" name="Google Shape;63;p12">
            <a:extLst>
              <a:ext uri="{FF2B5EF4-FFF2-40B4-BE49-F238E27FC236}">
                <a16:creationId xmlns:a16="http://schemas.microsoft.com/office/drawing/2014/main" id="{40B91F83-F1DA-0F4F-9EFD-78DF05C224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Compile-time shape safety</a:t>
            </a:r>
          </a:p>
        </p:txBody>
      </p:sp>
    </p:spTree>
    <p:extLst>
      <p:ext uri="{BB962C8B-B14F-4D97-AF65-F5344CB8AC3E}">
        <p14:creationId xmlns:p14="http://schemas.microsoft.com/office/powerpoint/2010/main" val="335797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9FED2A8-12A5-6249-83F0-201BB050F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16412302" cy="1299048"/>
          </a:xfrm>
        </p:spPr>
        <p:txBody>
          <a:bodyPr/>
          <a:lstStyle/>
          <a:p>
            <a:r>
              <a:rPr lang="en-US" dirty="0"/>
              <a:t>Lazy Composition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7B073A-E865-084B-9042-BE7A270E401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6406" y="2010611"/>
            <a:ext cx="23859460" cy="11324492"/>
          </a:xfrm>
        </p:spPr>
        <p:txBody>
          <a:bodyPr/>
          <a:lstStyle/>
          <a:p>
            <a:pPr marL="142875" indent="0">
              <a:spcBef>
                <a:spcPts val="0"/>
              </a:spcBef>
              <a:buNone/>
            </a:pP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Composition&lt;</a:t>
            </a:r>
            <a:r>
              <a:rPr lang="en-US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&gt;&gt;(</a:t>
            </a:r>
            <a:r>
              <a:rPr lang="en-US" dirty="0" err="1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bindings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Bindings&lt;</a:t>
            </a:r>
            <a:r>
              <a:rPr lang="en-US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 : Fun&lt;</a:t>
            </a:r>
            <a:r>
              <a:rPr lang="en-US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&gt;() {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evaluate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 </a:t>
            </a:r>
            <a:r>
              <a:rPr lang="en-US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lazy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override </a:t>
            </a:r>
            <a:r>
              <a:rPr lang="en-US" dirty="0" err="1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sVars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Set&lt;Var&lt;</a:t>
            </a:r>
            <a:r>
              <a:rPr lang="en-US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 </a:t>
            </a:r>
            <a:r>
              <a:rPr lang="en-US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lazy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evaluate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sVars</a:t>
            </a:r>
            <a:r>
              <a:rPr lang="en-US" dirty="0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Fun&lt;</a:t>
            </a:r>
            <a:r>
              <a:rPr lang="en-US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&gt;.</a:t>
            </a:r>
            <a:r>
              <a:rPr lang="en-US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 Fun&lt;</a:t>
            </a:r>
            <a:r>
              <a:rPr lang="en-US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bindings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sMap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getOrElse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b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 -&gt;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b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is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 -&gt;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b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is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Prod -&gt;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left.</a:t>
            </a:r>
            <a:r>
              <a:rPr lang="en-US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</a:t>
            </a:r>
            <a:r>
              <a:rPr lang="en-US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-&gt;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left.</a:t>
            </a:r>
            <a:r>
              <a:rPr lang="en-US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+ </a:t>
            </a:r>
            <a:r>
              <a:rPr lang="en-US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Power -&gt;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base.</a:t>
            </a:r>
            <a:r>
              <a:rPr lang="en-US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pow </a:t>
            </a:r>
            <a:r>
              <a:rPr lang="en-US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exponent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Derivative -&gt; </a:t>
            </a:r>
            <a:r>
              <a:rPr lang="en-US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().</a:t>
            </a:r>
            <a:r>
              <a:rPr lang="en-US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Composition -&gt; </a:t>
            </a:r>
            <a:r>
              <a:rPr lang="en-US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fn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apply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().apply()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}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0220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7FCBC9F-6B9B-D541-81B9-1F1EA6A1B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link="rId4"/>
              </a:ext>
            </a:extLst>
          </a:blip>
          <a:stretch>
            <a:fillRect/>
          </a:stretch>
        </p:blipFill>
        <p:spPr>
          <a:xfrm>
            <a:off x="1715878" y="2833814"/>
            <a:ext cx="20952244" cy="877138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7CCA8C6-BDAE-2C4A-BDAB-CDDB29A09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16412302" cy="1299048"/>
          </a:xfrm>
        </p:spPr>
        <p:txBody>
          <a:bodyPr/>
          <a:lstStyle/>
          <a:p>
            <a:r>
              <a:rPr lang="en-US" dirty="0"/>
              <a:t>Dataflow graphs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48929-0F44-4F4F-8978-60D97158C545}"/>
              </a:ext>
            </a:extLst>
          </p:cNvPr>
          <p:cNvSpPr txBox="1"/>
          <p:nvPr/>
        </p:nvSpPr>
        <p:spPr>
          <a:xfrm>
            <a:off x="5661661" y="12759068"/>
            <a:ext cx="176936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FFFF"/>
                </a:solidFill>
                <a:latin typeface="Charter Roman" panose="02040503050506020203" pitchFamily="18" charset="0"/>
              </a:rPr>
              <a:t>Kraphviz</a:t>
            </a:r>
            <a:r>
              <a:rPr lang="en-US" sz="3600" dirty="0">
                <a:solidFill>
                  <a:srgbClr val="FFFFFF"/>
                </a:solidFill>
                <a:latin typeface="Charter Roman" panose="02040503050506020203" pitchFamily="18" charset="0"/>
              </a:rPr>
              <a:t> by Stefan </a:t>
            </a:r>
            <a:r>
              <a:rPr lang="en-US" sz="3600" dirty="0" err="1">
                <a:solidFill>
                  <a:srgbClr val="FFFFFF"/>
                </a:solidFill>
                <a:latin typeface="Charter Roman" panose="02040503050506020203" pitchFamily="18" charset="0"/>
              </a:rPr>
              <a:t>Niederhauser</a:t>
            </a:r>
            <a:r>
              <a:rPr lang="en-US" sz="3600" dirty="0">
                <a:solidFill>
                  <a:srgbClr val="FFFFFF"/>
                </a:solidFill>
                <a:latin typeface="Charter Roman" panose="02040503050506020203" pitchFamily="18" charset="0"/>
              </a:rPr>
              <a:t>: </a:t>
            </a:r>
            <a:r>
              <a:rPr lang="en-US" sz="3600" dirty="0">
                <a:solidFill>
                  <a:srgbClr val="007BFB"/>
                </a:solidFill>
                <a:latin typeface="Charter Roman" panose="020405030505060202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https://github.com/nidi3/graphviz-java#kotlin-dsl</a:t>
            </a:r>
            <a:endParaRPr lang="en-US" sz="3600" dirty="0">
              <a:solidFill>
                <a:srgbClr val="007BFB"/>
              </a:solidFill>
              <a:latin typeface="Charter Roman" panose="020405030505060202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555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12451521" cy="368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199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 can be derived?</a:t>
            </a:r>
            <a:endParaRPr sz="19900" dirty="0"/>
          </a:p>
        </p:txBody>
      </p:sp>
    </p:spTree>
    <p:extLst>
      <p:ext uri="{BB962C8B-B14F-4D97-AF65-F5344CB8AC3E}">
        <p14:creationId xmlns:p14="http://schemas.microsoft.com/office/powerpoint/2010/main" val="3723448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51576-AC9D-B44C-8777-2D1E52E48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22563614" cy="1425044"/>
          </a:xfrm>
        </p:spPr>
        <p:txBody>
          <a:bodyPr/>
          <a:lstStyle/>
          <a:p>
            <a:r>
              <a:rPr lang="en-US" dirty="0"/>
              <a:t>Optimization is just one perspective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0B172-7A94-D841-BFF0-1CC3F8CEF6CC}"/>
              </a:ext>
            </a:extLst>
          </p:cNvPr>
          <p:cNvSpPr/>
          <p:nvPr/>
        </p:nvSpPr>
        <p:spPr>
          <a:xfrm>
            <a:off x="1363980" y="4272677"/>
            <a:ext cx="12192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Charter Roman" panose="02040503050506020203" pitchFamily="18" charset="0"/>
              </a:rPr>
              <a:t>“With four parameters I can fit an elephant, and with five I can make him wiggle his trunk.”</a:t>
            </a:r>
            <a:br>
              <a:rPr lang="en-US" sz="6600" dirty="0">
                <a:solidFill>
                  <a:srgbClr val="FFFFFF"/>
                </a:solidFill>
                <a:latin typeface="Charter Roman" panose="02040503050506020203" pitchFamily="18" charset="0"/>
              </a:rPr>
            </a:br>
            <a:endParaRPr lang="en-US" sz="6600" dirty="0">
              <a:solidFill>
                <a:srgbClr val="FFFFFF"/>
              </a:solidFill>
              <a:latin typeface="Charter Roman" panose="02040503050506020203" pitchFamily="18" charset="0"/>
            </a:endParaRPr>
          </a:p>
          <a:p>
            <a:pPr algn="r"/>
            <a:r>
              <a:rPr lang="en-US" sz="6600" dirty="0">
                <a:solidFill>
                  <a:srgbClr val="FFFFFF"/>
                </a:solidFill>
                <a:latin typeface="Charter Roman" panose="02040503050506020203" pitchFamily="18" charset="0"/>
              </a:rPr>
              <a:t>–John Von Neumann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0DC785-FDA3-EA4D-9BFD-C2A1798FE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56230" y="2666999"/>
            <a:ext cx="6846570" cy="89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89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Continuity: bounded differences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70EA92-1A31-8C44-BF4B-23712C30C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6437" y="2980949"/>
            <a:ext cx="8511083" cy="8822464"/>
          </a:xfrm>
          <a:prstGeom prst="rect">
            <a:avLst/>
          </a:prstGeom>
        </p:spPr>
      </p:pic>
      <p:pic>
        <p:nvPicPr>
          <p:cNvPr id="4" name="Picture 3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DB3563E0-9CEA-4D42-9AC9-1989F3CBE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5224" y="3291840"/>
            <a:ext cx="9160078" cy="84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13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CBFA5A-EA3E-7F4E-B37D-EBB510DEAC52}"/>
              </a:ext>
            </a:extLst>
          </p:cNvPr>
          <p:cNvSpPr/>
          <p:nvPr/>
        </p:nvSpPr>
        <p:spPr>
          <a:xfrm>
            <a:off x="14282760" y="12974730"/>
            <a:ext cx="105896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u="sng" dirty="0">
                <a:solidFill>
                  <a:srgbClr val="007BFB"/>
                </a:solidFill>
                <a:latin typeface="Charter Roman" panose="020405030505060202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3000" u="sng" dirty="0" err="1">
                <a:solidFill>
                  <a:srgbClr val="007BFB"/>
                </a:solidFill>
                <a:latin typeface="Charter Roman" panose="020405030505060202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en.wikipedia.org</a:t>
            </a:r>
            <a:r>
              <a:rPr lang="en-US" sz="3000" u="sng" dirty="0">
                <a:solidFill>
                  <a:srgbClr val="007BFB"/>
                </a:solidFill>
                <a:latin typeface="Charter Roman" panose="020405030505060202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/wiki/</a:t>
            </a:r>
            <a:r>
              <a:rPr lang="en-US" sz="3000" u="sng" dirty="0" err="1">
                <a:solidFill>
                  <a:srgbClr val="007BFB"/>
                </a:solidFill>
                <a:latin typeface="Charter Roman" panose="020405030505060202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Gottfried_Wilhelm_Leibniz</a:t>
            </a:r>
            <a:endParaRPr lang="en-US" sz="3000" u="sng" dirty="0">
              <a:solidFill>
                <a:srgbClr val="007BFB"/>
              </a:solidFill>
              <a:latin typeface="Charter Roman" panose="02040503050506020203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3F1DBAC-923F-184C-8CEA-11BBD92F7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5927" y="2040099"/>
            <a:ext cx="8543290" cy="1058265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2BB9B2-BAEF-6840-B53F-19855A308138}"/>
              </a:ext>
            </a:extLst>
          </p:cNvPr>
          <p:cNvSpPr txBox="1"/>
          <p:nvPr/>
        </p:nvSpPr>
        <p:spPr>
          <a:xfrm>
            <a:off x="757281" y="3961273"/>
            <a:ext cx="1454864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harter Roman" panose="02040503050506020203" pitchFamily="18" charset="0"/>
              </a:rPr>
              <a:t>“It is unworthy of excellent [minds] to lose hours like slaves in the labor of calculation which could safely be relegated to anyone else if machines were used.”</a:t>
            </a:r>
          </a:p>
          <a:p>
            <a:pPr algn="r"/>
            <a:r>
              <a:rPr lang="en-US" sz="7200" dirty="0">
                <a:solidFill>
                  <a:schemeClr val="bg1"/>
                </a:solidFill>
                <a:latin typeface="Charter Roman" panose="02040503050506020203" pitchFamily="18" charset="0"/>
              </a:rPr>
              <a:t>-Gottfried Wilhelm Leibniz</a:t>
            </a:r>
          </a:p>
        </p:txBody>
      </p:sp>
      <p:sp>
        <p:nvSpPr>
          <p:cNvPr id="25" name="Google Shape;63;p12">
            <a:extLst>
              <a:ext uri="{FF2B5EF4-FFF2-40B4-BE49-F238E27FC236}">
                <a16:creationId xmlns:a16="http://schemas.microsoft.com/office/drawing/2014/main" id="{57BF0F57-99DD-1A4A-920F-E8E1F8C2D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0646" y="464270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Leibniz: derivatives as rate of change</a:t>
            </a:r>
          </a:p>
        </p:txBody>
      </p:sp>
    </p:spTree>
    <p:extLst>
      <p:ext uri="{BB962C8B-B14F-4D97-AF65-F5344CB8AC3E}">
        <p14:creationId xmlns:p14="http://schemas.microsoft.com/office/powerpoint/2010/main" val="3825912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;p12">
            <a:extLst>
              <a:ext uri="{FF2B5EF4-FFF2-40B4-BE49-F238E27FC236}">
                <a16:creationId xmlns:a16="http://schemas.microsoft.com/office/drawing/2014/main" id="{153E39C7-85C5-324D-9E01-105A5408CD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1143685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Computer science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6403C19-0745-3B4D-B397-8DE26C18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268" y="6702729"/>
            <a:ext cx="9917664" cy="592415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C0E0719-EC99-F749-9006-817207E6A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405" y="2731564"/>
            <a:ext cx="11436857" cy="2692658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4306824F-B8E8-2A4F-B4EE-169B6DB3A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29"/>
          <a:stretch/>
        </p:blipFill>
        <p:spPr bwMode="auto">
          <a:xfrm>
            <a:off x="12192001" y="12735"/>
            <a:ext cx="12192000" cy="1370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2B5FE2-5725-F64A-B767-2F0B61A12306}"/>
              </a:ext>
            </a:extLst>
          </p:cNvPr>
          <p:cNvSpPr/>
          <p:nvPr/>
        </p:nvSpPr>
        <p:spPr>
          <a:xfrm>
            <a:off x="18447585" y="1722474"/>
            <a:ext cx="59364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solidFill>
                  <a:srgbClr val="007BFB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Point Cloud Voxelization</a:t>
            </a:r>
            <a:r>
              <a:rPr lang="en-US" sz="3600" b="1" dirty="0">
                <a:solidFill>
                  <a:srgbClr val="007BFB"/>
                </a:solidFill>
              </a:rPr>
              <a:t> </a:t>
            </a:r>
          </a:p>
          <a:p>
            <a:pPr algn="r"/>
            <a:r>
              <a:rPr lang="en-US" sz="3600" b="1" dirty="0"/>
              <a:t>(Tommy Hinks)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5B8CEA-69FD-804F-8719-BFA39627D7C5}"/>
              </a:ext>
            </a:extLst>
          </p:cNvPr>
          <p:cNvSpPr/>
          <p:nvPr/>
        </p:nvSpPr>
        <p:spPr>
          <a:xfrm>
            <a:off x="12789456" y="245146"/>
            <a:ext cx="113162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0" dirty="0">
                <a:latin typeface="Impact" panose="020B0806030902050204" pitchFamily="34" charset="0"/>
              </a:rPr>
              <a:t>The world is discrete</a:t>
            </a:r>
          </a:p>
        </p:txBody>
      </p:sp>
    </p:spTree>
    <p:extLst>
      <p:ext uri="{BB962C8B-B14F-4D97-AF65-F5344CB8AC3E}">
        <p14:creationId xmlns:p14="http://schemas.microsoft.com/office/powerpoint/2010/main" val="36711018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B6E2C61-120C-E549-AEC5-DA7972241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0178" y="190948"/>
            <a:ext cx="13950151" cy="13950151"/>
          </a:xfrm>
          <a:prstGeom prst="rect">
            <a:avLst/>
          </a:prstGeom>
        </p:spPr>
      </p:pic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384147" y="526086"/>
            <a:ext cx="11807854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90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Physicists</a:t>
            </a:r>
            <a:endParaRPr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3D3B1A-6683-264C-B4BC-DA3CA41D4FF0}"/>
              </a:ext>
            </a:extLst>
          </p:cNvPr>
          <p:cNvGrpSpPr/>
          <p:nvPr/>
        </p:nvGrpSpPr>
        <p:grpSpPr>
          <a:xfrm>
            <a:off x="17457373" y="6886915"/>
            <a:ext cx="7289628" cy="7289628"/>
            <a:chOff x="5921866" y="7996746"/>
            <a:chExt cx="7289628" cy="728962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F561C6F-3D21-214A-8B80-D35C06A66CE2}"/>
                </a:ext>
              </a:extLst>
            </p:cNvPr>
            <p:cNvSpPr/>
            <p:nvPr/>
          </p:nvSpPr>
          <p:spPr>
            <a:xfrm rot="17982815">
              <a:off x="6287728" y="8359169"/>
              <a:ext cx="4288265" cy="41613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55000">
                  <a:srgbClr val="000000"/>
                </a:gs>
                <a:gs pos="39000">
                  <a:srgbClr val="007BFB"/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rgbClr val="007BF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03C231D-3099-FC41-A2B1-BC41F44BC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1866" y="7996746"/>
              <a:ext cx="7289628" cy="728962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6F556A-2C5C-034C-BC70-22823FBC7A01}"/>
              </a:ext>
            </a:extLst>
          </p:cNvPr>
          <p:cNvGrpSpPr/>
          <p:nvPr/>
        </p:nvGrpSpPr>
        <p:grpSpPr>
          <a:xfrm>
            <a:off x="9228467" y="-583745"/>
            <a:ext cx="16845063" cy="15851906"/>
            <a:chOff x="9071713" y="-583745"/>
            <a:chExt cx="16845063" cy="1585190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025310-225C-874C-8924-7A790B3A8DCA}"/>
                </a:ext>
              </a:extLst>
            </p:cNvPr>
            <p:cNvGrpSpPr/>
            <p:nvPr/>
          </p:nvGrpSpPr>
          <p:grpSpPr>
            <a:xfrm>
              <a:off x="9071713" y="-583745"/>
              <a:ext cx="16845063" cy="15851906"/>
              <a:chOff x="9635395" y="-533947"/>
              <a:chExt cx="16845063" cy="158519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3807D0D-C8FD-AE48-9A4D-66C0B33ADD12}"/>
                  </a:ext>
                </a:extLst>
              </p:cNvPr>
              <p:cNvGrpSpPr/>
              <p:nvPr/>
            </p:nvGrpSpPr>
            <p:grpSpPr>
              <a:xfrm>
                <a:off x="9635395" y="-533947"/>
                <a:ext cx="16312332" cy="15633594"/>
                <a:chOff x="9635395" y="-533947"/>
                <a:chExt cx="16312332" cy="15633594"/>
              </a:xfrm>
            </p:grpSpPr>
            <p:pic>
              <p:nvPicPr>
                <p:cNvPr id="3" name="Graphic 2">
                  <a:extLst>
                    <a:ext uri="{FF2B5EF4-FFF2-40B4-BE49-F238E27FC236}">
                      <a16:creationId xmlns:a16="http://schemas.microsoft.com/office/drawing/2014/main" id="{3B0EF9AC-D04B-7C41-88B0-57E83B1A4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15793" y="3097274"/>
                  <a:ext cx="10089749" cy="7521449"/>
                </a:xfrm>
                <a:prstGeom prst="rect">
                  <a:avLst/>
                </a:prstGeom>
              </p:spPr>
            </p:pic>
            <p:sp>
              <p:nvSpPr>
                <p:cNvPr id="14" name="Donut 13">
                  <a:extLst>
                    <a:ext uri="{FF2B5EF4-FFF2-40B4-BE49-F238E27FC236}">
                      <a16:creationId xmlns:a16="http://schemas.microsoft.com/office/drawing/2014/main" id="{DC4A05E8-425A-7446-A0DB-A1EE47C23411}"/>
                    </a:ext>
                  </a:extLst>
                </p:cNvPr>
                <p:cNvSpPr/>
                <p:nvPr/>
              </p:nvSpPr>
              <p:spPr>
                <a:xfrm>
                  <a:off x="9635395" y="-533947"/>
                  <a:ext cx="16312332" cy="15633594"/>
                </a:xfrm>
                <a:prstGeom prst="donut">
                  <a:avLst>
                    <a:gd name="adj" fmla="val 2547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10B5E8B6-8357-E949-A010-13C8F31B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99837" y="2423093"/>
                <a:ext cx="13180621" cy="12894866"/>
              </a:xfrm>
              <a:prstGeom prst="rect">
                <a:avLst/>
              </a:prstGeom>
            </p:spPr>
          </p:pic>
        </p:grpSp>
        <p:sp>
          <p:nvSpPr>
            <p:cNvPr id="16" name="Google Shape;63;p12">
              <a:extLst>
                <a:ext uri="{FF2B5EF4-FFF2-40B4-BE49-F238E27FC236}">
                  <a16:creationId xmlns:a16="http://schemas.microsoft.com/office/drawing/2014/main" id="{1318313D-CF9B-4C42-9418-FD4B247C87F8}"/>
                </a:ext>
              </a:extLst>
            </p:cNvPr>
            <p:cNvSpPr txBox="1">
              <a:spLocks/>
            </p:cNvSpPr>
            <p:nvPr/>
          </p:nvSpPr>
          <p:spPr>
            <a:xfrm>
              <a:off x="10688117" y="526085"/>
              <a:ext cx="13417736" cy="1223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0"/>
                <a:buFont typeface="Impact"/>
                <a:buNone/>
                <a:defRPr sz="9000" b="0" i="0" u="none" strike="noStrike" cap="none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  <a:lvl2pPr marL="914400" marR="0" lvl="1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371600" marR="0" lvl="2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828800" marR="0" lvl="3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286000" marR="0" lvl="4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743200" marR="0" lvl="5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3200400" marR="0" lvl="6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657600" marR="0" lvl="7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4114800" marR="0" lvl="8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marL="0" indent="0" algn="ctr"/>
              <a:r>
                <a:rPr lang="en-US" dirty="0"/>
                <a:t>	World is differentiable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BAFFD5-6BB2-E341-836E-63D74BB9CB2B}"/>
              </a:ext>
            </a:extLst>
          </p:cNvPr>
          <p:cNvGrpSpPr/>
          <p:nvPr/>
        </p:nvGrpSpPr>
        <p:grpSpPr>
          <a:xfrm>
            <a:off x="1743909" y="2488947"/>
            <a:ext cx="9178142" cy="9839249"/>
            <a:chOff x="1743909" y="2488947"/>
            <a:chExt cx="9178142" cy="98392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D0AA428-16E6-064C-AAE1-EFF65A20C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7881" y="3474489"/>
              <a:ext cx="7831189" cy="200994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C65995-21B7-594B-96E9-C7C726D293F7}"/>
                </a:ext>
              </a:extLst>
            </p:cNvPr>
            <p:cNvSpPr txBox="1"/>
            <p:nvPr/>
          </p:nvSpPr>
          <p:spPr>
            <a:xfrm>
              <a:off x="3588478" y="2488947"/>
              <a:ext cx="54890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tx1"/>
                  </a:solidFill>
                  <a:latin typeface="Charter Roman" panose="02040503050506020203" pitchFamily="18" charset="0"/>
                </a:rPr>
                <a:t>Hamiltonian mechanics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918FCC-9354-9647-8A25-908C3A611B01}"/>
                </a:ext>
              </a:extLst>
            </p:cNvPr>
            <p:cNvSpPr txBox="1"/>
            <p:nvPr/>
          </p:nvSpPr>
          <p:spPr>
            <a:xfrm>
              <a:off x="4501582" y="6013850"/>
              <a:ext cx="35237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/>
                  </a:solidFill>
                  <a:latin typeface="Charter Roman" panose="02040503050506020203" pitchFamily="18" charset="0"/>
                </a:rPr>
                <a:t>Wave equation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74095-DBDA-E346-BDED-ACBF6D0AB2F8}"/>
                </a:ext>
              </a:extLst>
            </p:cNvPr>
            <p:cNvSpPr txBox="1"/>
            <p:nvPr/>
          </p:nvSpPr>
          <p:spPr>
            <a:xfrm>
              <a:off x="3406140" y="9383977"/>
              <a:ext cx="54959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tx1"/>
                  </a:solidFill>
                  <a:latin typeface="Charter Roman" panose="02040503050506020203" pitchFamily="18" charset="0"/>
                </a:rPr>
                <a:t>Pendulum with friction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19527F-3918-CD4E-8362-3BB94BA20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3909" y="6939169"/>
              <a:ext cx="9178142" cy="200994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3939B3-CBC9-8946-9E67-0F64AF668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05052" y="10318255"/>
              <a:ext cx="7962459" cy="2009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331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98E001-7612-694B-A0F3-D66C59C9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23615174" cy="1676504"/>
          </a:xfrm>
        </p:spPr>
        <p:txBody>
          <a:bodyPr/>
          <a:lstStyle/>
          <a:p>
            <a:r>
              <a:rPr lang="en-US" dirty="0"/>
              <a:t>Nonlinear dynamics: no closed form solution</a:t>
            </a:r>
          </a:p>
        </p:txBody>
      </p:sp>
      <p:pic>
        <p:nvPicPr>
          <p:cNvPr id="6" name="Picture 5" descr="A picture containing black, water, sitting, dark&#10;&#10;Description automatically generated">
            <a:extLst>
              <a:ext uri="{FF2B5EF4-FFF2-40B4-BE49-F238E27FC236}">
                <a16:creationId xmlns:a16="http://schemas.microsoft.com/office/drawing/2014/main" id="{1DA469DA-1528-EC47-81A5-7ED08928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839" y="6055506"/>
            <a:ext cx="5745481" cy="5745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775CB-F68C-B947-BD6B-D1046D5F2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863" y="6166383"/>
            <a:ext cx="6210300" cy="5462764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E5B74BE-130C-0B4A-8592-10609CF38248}"/>
              </a:ext>
            </a:extLst>
          </p:cNvPr>
          <p:cNvSpPr txBox="1">
            <a:spLocks/>
          </p:cNvSpPr>
          <p:nvPr/>
        </p:nvSpPr>
        <p:spPr>
          <a:xfrm>
            <a:off x="14987749" y="2958313"/>
            <a:ext cx="6613571" cy="167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  <a:defRPr sz="90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7200" dirty="0"/>
              <a:t>Three Body Orbit							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A0EDCB-340C-0A49-A803-895894B3F53C}"/>
              </a:ext>
            </a:extLst>
          </p:cNvPr>
          <p:cNvSpPr/>
          <p:nvPr/>
        </p:nvSpPr>
        <p:spPr>
          <a:xfrm>
            <a:off x="14439109" y="11800987"/>
            <a:ext cx="8893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BFB"/>
                </a:solidFill>
                <a:latin typeface="Charter Roman" panose="020405030505060202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800" dirty="0" err="1">
                <a:solidFill>
                  <a:srgbClr val="007BFB"/>
                </a:solidFill>
                <a:latin typeface="Charter Roman" panose="020405030505060202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en.wikipedia.org</a:t>
            </a:r>
            <a:r>
              <a:rPr lang="en-US" sz="2800" dirty="0">
                <a:solidFill>
                  <a:srgbClr val="007BFB"/>
                </a:solidFill>
                <a:latin typeface="Charter Roman" panose="020405030505060202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/wiki/Three-</a:t>
            </a:r>
            <a:r>
              <a:rPr lang="en-US" sz="2800" dirty="0" err="1">
                <a:solidFill>
                  <a:srgbClr val="007BFB"/>
                </a:solidFill>
                <a:latin typeface="Charter Roman" panose="020405030505060202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body_problem</a:t>
            </a:r>
            <a:endParaRPr lang="en-US" sz="2800" dirty="0">
              <a:solidFill>
                <a:srgbClr val="007BFB"/>
              </a:solidFill>
              <a:latin typeface="Charter Roman" panose="02040503050506020203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CB42F4-A869-DF48-A92A-327D6E47991A}"/>
              </a:ext>
            </a:extLst>
          </p:cNvPr>
          <p:cNvSpPr/>
          <p:nvPr/>
        </p:nvSpPr>
        <p:spPr>
          <a:xfrm>
            <a:off x="1411083" y="11800987"/>
            <a:ext cx="8023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BFB"/>
                </a:solidFill>
                <a:latin typeface="Charter Roman" panose="02040503050506020203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800" dirty="0" err="1">
                <a:solidFill>
                  <a:srgbClr val="007BFB"/>
                </a:solidFill>
                <a:latin typeface="Charter Roman" panose="02040503050506020203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en.wikipedia.org</a:t>
            </a:r>
            <a:r>
              <a:rPr lang="en-US" sz="2800" dirty="0">
                <a:solidFill>
                  <a:srgbClr val="007BFB"/>
                </a:solidFill>
                <a:latin typeface="Charter Roman" panose="02040503050506020203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/wiki/</a:t>
            </a:r>
            <a:r>
              <a:rPr lang="en-US" sz="2800" dirty="0" err="1">
                <a:solidFill>
                  <a:srgbClr val="007BFB"/>
                </a:solidFill>
                <a:latin typeface="Charter Roman" panose="02040503050506020203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Double_pendulum</a:t>
            </a:r>
            <a:endParaRPr lang="en-US" sz="2800" dirty="0">
              <a:solidFill>
                <a:srgbClr val="007BFB"/>
              </a:solidFill>
              <a:latin typeface="Charter Roman" panose="02040503050506020203" pitchFamily="18" charset="0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8EAFA278-F27A-4A42-8427-CC23273E8D89}"/>
              </a:ext>
            </a:extLst>
          </p:cNvPr>
          <p:cNvSpPr txBox="1">
            <a:spLocks/>
          </p:cNvSpPr>
          <p:nvPr/>
        </p:nvSpPr>
        <p:spPr>
          <a:xfrm>
            <a:off x="2116227" y="2927832"/>
            <a:ext cx="7012532" cy="167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  <a:defRPr sz="90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7200" dirty="0"/>
              <a:t>Double Pendulum</a:t>
            </a:r>
          </a:p>
        </p:txBody>
      </p:sp>
    </p:spTree>
    <p:extLst>
      <p:ext uri="{BB962C8B-B14F-4D97-AF65-F5344CB8AC3E}">
        <p14:creationId xmlns:p14="http://schemas.microsoft.com/office/powerpoint/2010/main" val="2991970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2A2450-F171-6B4F-BF85-F665C2106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6"/>
            <a:ext cx="15248414" cy="3869829"/>
          </a:xfrm>
        </p:spPr>
        <p:txBody>
          <a:bodyPr/>
          <a:lstStyle/>
          <a:p>
            <a:r>
              <a:rPr lang="en-US" sz="19900" dirty="0"/>
              <a:t>How do I derive in Kotlin?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45808C-0706-3044-BE2C-9732EA0D9E86}"/>
              </a:ext>
            </a:extLst>
          </p:cNvPr>
          <p:cNvSpPr/>
          <p:nvPr/>
        </p:nvSpPr>
        <p:spPr>
          <a:xfrm>
            <a:off x="11104202" y="6704112"/>
            <a:ext cx="2175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Gottfried Wilhelm Leibniz</a:t>
            </a:r>
          </a:p>
        </p:txBody>
      </p:sp>
    </p:spTree>
    <p:extLst>
      <p:ext uri="{BB962C8B-B14F-4D97-AF65-F5344CB8AC3E}">
        <p14:creationId xmlns:p14="http://schemas.microsoft.com/office/powerpoint/2010/main" val="882899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4F2BE9-8D61-FD49-882C-4D8149D51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17580134" cy="1607924"/>
          </a:xfrm>
        </p:spPr>
        <p:txBody>
          <a:bodyPr/>
          <a:lstStyle/>
          <a:p>
            <a:r>
              <a:rPr lang="en-US" dirty="0"/>
              <a:t>Arbitrarily high order differentiation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348DA9-65C5-584F-9175-CF9A1EF89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8"/>
          <a:stretch/>
        </p:blipFill>
        <p:spPr>
          <a:xfrm>
            <a:off x="11247120" y="3829748"/>
            <a:ext cx="12947541" cy="9665375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F84841B3-2262-E54B-9F62-E075153DA8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0089" y="1735268"/>
            <a:ext cx="14244705" cy="1111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51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, dark, sitting, lit&#10;&#10;Description automatically generated">
            <a:extLst>
              <a:ext uri="{FF2B5EF4-FFF2-40B4-BE49-F238E27FC236}">
                <a16:creationId xmlns:a16="http://schemas.microsoft.com/office/drawing/2014/main" id="{D37E2128-A5FE-D942-8446-0539C5DDD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8" r="17963"/>
          <a:stretch/>
        </p:blipFill>
        <p:spPr>
          <a:xfrm>
            <a:off x="13601784" y="3931920"/>
            <a:ext cx="10782216" cy="9784080"/>
          </a:xfrm>
          <a:prstGeom prst="rect">
            <a:avLst/>
          </a:prstGeom>
        </p:spPr>
      </p:pic>
      <p:pic>
        <p:nvPicPr>
          <p:cNvPr id="8" name="Picture 7" descr="A picture containing black, meter&#10;&#10;Description automatically generated">
            <a:extLst>
              <a:ext uri="{FF2B5EF4-FFF2-40B4-BE49-F238E27FC236}">
                <a16:creationId xmlns:a16="http://schemas.microsoft.com/office/drawing/2014/main" id="{B45A85B7-F82F-1044-A1A0-F66F58E6B0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930" y="2977044"/>
            <a:ext cx="15824894" cy="5811520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FCDF623-EDA1-EE43-A904-C76A47172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17580134" cy="1607924"/>
          </a:xfrm>
        </p:spPr>
        <p:txBody>
          <a:bodyPr/>
          <a:lstStyle/>
          <a:p>
            <a:r>
              <a:rPr lang="en-US" dirty="0"/>
              <a:t>Arbitrarily high order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206295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92B55C6-6D1C-494C-8774-626DAFCA0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16412302" cy="1299048"/>
          </a:xfrm>
        </p:spPr>
        <p:txBody>
          <a:bodyPr/>
          <a:lstStyle/>
          <a:p>
            <a:r>
              <a:rPr lang="en-US" dirty="0"/>
              <a:t>Type safe vector manipulation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F8B339E-4310-164E-9B08-77D88D2397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6406" y="2381250"/>
            <a:ext cx="16691265" cy="103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4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92B55C6-6D1C-494C-8774-626DAFCA0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16412302" cy="1299048"/>
          </a:xfrm>
        </p:spPr>
        <p:txBody>
          <a:bodyPr/>
          <a:lstStyle/>
          <a:p>
            <a:r>
              <a:rPr lang="en-US" dirty="0"/>
              <a:t>Type safe matrix manipulation</a:t>
            </a:r>
          </a:p>
        </p:txBody>
      </p:sp>
      <p:pic>
        <p:nvPicPr>
          <p:cNvPr id="3" name="Picture 2" descr="A picture containing phone&#10;&#10;Description automatically generated">
            <a:extLst>
              <a:ext uri="{FF2B5EF4-FFF2-40B4-BE49-F238E27FC236}">
                <a16:creationId xmlns:a16="http://schemas.microsoft.com/office/drawing/2014/main" id="{2D826AEA-8DE3-144B-B7EF-6CBAE3FD27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6406" y="2093072"/>
            <a:ext cx="17442928" cy="1084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3A968708-44DA-7348-AF82-6ED417BD91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B2B2B"/>
              </a:clrFrom>
              <a:clrTo>
                <a:srgbClr val="2B2B2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130" y="1815532"/>
            <a:ext cx="16635730" cy="1148898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92B55C6-6D1C-494C-8774-626DAFCA0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16412302" cy="1299048"/>
          </a:xfrm>
        </p:spPr>
        <p:txBody>
          <a:bodyPr/>
          <a:lstStyle/>
          <a:p>
            <a:r>
              <a:rPr lang="en-US" dirty="0"/>
              <a:t>Type safe currying (experimental)</a:t>
            </a:r>
          </a:p>
        </p:txBody>
      </p:sp>
    </p:spTree>
    <p:extLst>
      <p:ext uri="{BB962C8B-B14F-4D97-AF65-F5344CB8AC3E}">
        <p14:creationId xmlns:p14="http://schemas.microsoft.com/office/powerpoint/2010/main" val="2617863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15323526" cy="368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199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What’s the difference?</a:t>
            </a:r>
            <a:endParaRPr sz="19900" dirty="0"/>
          </a:p>
        </p:txBody>
      </p:sp>
    </p:spTree>
    <p:extLst>
      <p:ext uri="{BB962C8B-B14F-4D97-AF65-F5344CB8AC3E}">
        <p14:creationId xmlns:p14="http://schemas.microsoft.com/office/powerpoint/2010/main" val="420004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CBFA5A-EA3E-7F4E-B37D-EBB510DEAC52}"/>
              </a:ext>
            </a:extLst>
          </p:cNvPr>
          <p:cNvSpPr/>
          <p:nvPr/>
        </p:nvSpPr>
        <p:spPr>
          <a:xfrm>
            <a:off x="12420203" y="12139404"/>
            <a:ext cx="919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u="sng" dirty="0">
                <a:solidFill>
                  <a:srgbClr val="007BFB"/>
                </a:solidFill>
                <a:latin typeface="Charter Roman" panose="02040503050506020203" pitchFamily="18" charset="0"/>
              </a:rPr>
              <a:t>http://</a:t>
            </a:r>
            <a:r>
              <a:rPr lang="en-US" sz="4000" u="sng" dirty="0" err="1">
                <a:solidFill>
                  <a:srgbClr val="007BFB"/>
                </a:solidFill>
                <a:latin typeface="Charter Roman" panose="02040503050506020203" pitchFamily="18" charset="0"/>
              </a:rPr>
              <a:t>www.helbig.dk</a:t>
            </a:r>
            <a:r>
              <a:rPr lang="en-US" sz="4000" u="sng" dirty="0">
                <a:solidFill>
                  <a:srgbClr val="007BFB"/>
                </a:solidFill>
                <a:latin typeface="Charter Roman" panose="02040503050506020203" pitchFamily="18" charset="0"/>
              </a:rPr>
              <a:t>/</a:t>
            </a:r>
            <a:r>
              <a:rPr lang="en-US" sz="4000" u="sng" dirty="0" err="1">
                <a:solidFill>
                  <a:srgbClr val="007BFB"/>
                </a:solidFill>
                <a:latin typeface="Charter Roman" panose="02040503050506020203" pitchFamily="18" charset="0"/>
              </a:rPr>
              <a:t>neucc</a:t>
            </a:r>
            <a:r>
              <a:rPr lang="en-US" sz="4000" u="sng" dirty="0">
                <a:solidFill>
                  <a:srgbClr val="007BFB"/>
                </a:solidFill>
                <a:latin typeface="Charter Roman" panose="02040503050506020203" pitchFamily="18" charset="0"/>
              </a:rPr>
              <a:t>/</a:t>
            </a:r>
            <a:r>
              <a:rPr lang="en-US" sz="4000" u="sng" dirty="0" err="1">
                <a:solidFill>
                  <a:srgbClr val="007BFB"/>
                </a:solidFill>
                <a:latin typeface="Charter Roman" panose="02040503050506020203" pitchFamily="18" charset="0"/>
              </a:rPr>
              <a:t>index.htm</a:t>
            </a:r>
            <a:endParaRPr lang="en-US" sz="4000" u="sng" dirty="0">
              <a:solidFill>
                <a:srgbClr val="007BFB"/>
              </a:solidFill>
              <a:latin typeface="Charter Roman" panose="02040503050506020203" pitchFamily="18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1DB0DEF-7F3E-A64B-AA13-33D5F942B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80" y="3377168"/>
            <a:ext cx="10925908" cy="7994218"/>
          </a:xfrm>
          <a:prstGeom prst="rect">
            <a:avLst/>
          </a:prstGeom>
          <a:noFill/>
          <a:effectLst>
            <a:softEdge rad="596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Related image">
            <a:extLst>
              <a:ext uri="{FF2B5EF4-FFF2-40B4-BE49-F238E27FC236}">
                <a16:creationId xmlns:a16="http://schemas.microsoft.com/office/drawing/2014/main" id="{10C477A8-F7F8-DE4D-BDBA-6DCC0635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115" y="9822963"/>
            <a:ext cx="1548423" cy="1548423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3FAC698-91A3-EE4C-A7C7-A2BDEA3D1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0740" y="3377168"/>
            <a:ext cx="5287842" cy="7994218"/>
          </a:xfrm>
          <a:prstGeom prst="rect">
            <a:avLst/>
          </a:prstGeom>
          <a:effectLst>
            <a:softEdge rad="368300"/>
          </a:effectLst>
        </p:spPr>
      </p:pic>
      <p:sp>
        <p:nvSpPr>
          <p:cNvPr id="19" name="Google Shape;63;p12">
            <a:extLst>
              <a:ext uri="{FF2B5EF4-FFF2-40B4-BE49-F238E27FC236}">
                <a16:creationId xmlns:a16="http://schemas.microsoft.com/office/drawing/2014/main" id="{61C5522F-1FC3-AA42-8B2F-E8905BAAEC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6" y="380897"/>
            <a:ext cx="23927594" cy="132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 err="1"/>
              <a:t>Linnainmaa</a:t>
            </a:r>
            <a:r>
              <a:rPr lang="en-US" dirty="0"/>
              <a:t>: Reverse mode differentiation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7FFA1A-855C-844D-92A4-8E2FCBFEAAD0}"/>
              </a:ext>
            </a:extLst>
          </p:cNvPr>
          <p:cNvSpPr/>
          <p:nvPr/>
        </p:nvSpPr>
        <p:spPr>
          <a:xfrm>
            <a:off x="2073410" y="11939349"/>
            <a:ext cx="73225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tx1"/>
                </a:solidFill>
                <a:latin typeface="Charter Roman" panose="02040503050506020203" pitchFamily="18" charset="0"/>
              </a:rPr>
              <a:t>Seppo Linnainmaa</a:t>
            </a:r>
            <a:endParaRPr lang="en-US" sz="6600" dirty="0">
              <a:solidFill>
                <a:schemeClr val="tx1"/>
              </a:solidFill>
              <a:latin typeface="Charter Roman" panose="02040503050506020203" pitchFamily="18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446749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465A2F-FCAC-7D44-A626-427BFAC76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6" y="380897"/>
            <a:ext cx="12093734" cy="1539344"/>
          </a:xfrm>
        </p:spPr>
        <p:txBody>
          <a:bodyPr/>
          <a:lstStyle/>
          <a:p>
            <a:r>
              <a:rPr lang="en-US" dirty="0"/>
              <a:t>Code is the interface</a:t>
            </a:r>
          </a:p>
        </p:txBody>
      </p:sp>
      <p:pic>
        <p:nvPicPr>
          <p:cNvPr id="39940" name="Picture 4" descr="Image result for point cloud from image">
            <a:extLst>
              <a:ext uri="{FF2B5EF4-FFF2-40B4-BE49-F238E27FC236}">
                <a16:creationId xmlns:a16="http://schemas.microsoft.com/office/drawing/2014/main" id="{7E5EB9D8-9E52-6449-88D9-37997800A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0980"/>
            <a:ext cx="13147814" cy="587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Image result for vae">
            <a:extLst>
              <a:ext uri="{FF2B5EF4-FFF2-40B4-BE49-F238E27FC236}">
                <a16:creationId xmlns:a16="http://schemas.microsoft.com/office/drawing/2014/main" id="{85B3BC09-DCCA-D243-A2E5-7EE13D43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280" y="-20424"/>
            <a:ext cx="7284720" cy="72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>
            <a:extLst>
              <a:ext uri="{FF2B5EF4-FFF2-40B4-BE49-F238E27FC236}">
                <a16:creationId xmlns:a16="http://schemas.microsoft.com/office/drawing/2014/main" id="{E2D770E0-8F61-D845-80ED-6D208A73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580" y="8315362"/>
            <a:ext cx="8313420" cy="540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6" name="Picture 10">
            <a:extLst>
              <a:ext uri="{FF2B5EF4-FFF2-40B4-BE49-F238E27FC236}">
                <a16:creationId xmlns:a16="http://schemas.microsoft.com/office/drawing/2014/main" id="{0A99F960-B42A-9D46-BF43-4F0C33E7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80" y="2103120"/>
            <a:ext cx="10891520" cy="612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691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3;p12">
            <a:extLst>
              <a:ext uri="{FF2B5EF4-FFF2-40B4-BE49-F238E27FC236}">
                <a16:creationId xmlns:a16="http://schemas.microsoft.com/office/drawing/2014/main" id="{2E44E130-D86A-8C4B-9166-D4AA851B1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Differentiable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58D42-3578-C64E-845D-68A9A80DED51}"/>
              </a:ext>
            </a:extLst>
          </p:cNvPr>
          <p:cNvSpPr txBox="1"/>
          <p:nvPr/>
        </p:nvSpPr>
        <p:spPr>
          <a:xfrm>
            <a:off x="1201894" y="4597960"/>
            <a:ext cx="1418288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harter Roman" panose="02040503050506020203" pitchFamily="18" charset="0"/>
              </a:rPr>
              <a:t>“Neural networks are not just another classifier, they represent the beginning of a fundamental shift in how we write software.”</a:t>
            </a:r>
          </a:p>
          <a:p>
            <a:pPr algn="r"/>
            <a:r>
              <a:rPr lang="en-US" sz="7200" dirty="0">
                <a:solidFill>
                  <a:schemeClr val="bg1"/>
                </a:solidFill>
                <a:latin typeface="Charter Roman" panose="02040503050506020203" pitchFamily="18" charset="0"/>
              </a:rPr>
              <a:t>-Andrej </a:t>
            </a:r>
            <a:r>
              <a:rPr lang="en-US" sz="7200" dirty="0" err="1">
                <a:solidFill>
                  <a:schemeClr val="bg1"/>
                </a:solidFill>
                <a:latin typeface="Charter Roman" panose="02040503050506020203" pitchFamily="18" charset="0"/>
              </a:rPr>
              <a:t>Karpathy</a:t>
            </a:r>
            <a:endParaRPr lang="en-US" sz="7200" dirty="0">
              <a:solidFill>
                <a:schemeClr val="bg1"/>
              </a:solidFill>
              <a:latin typeface="Charter Roman" panose="02040503050506020203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78C6F4-43D5-0642-86BC-A929E672F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84980" y="4597960"/>
            <a:ext cx="6197126" cy="619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8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evice&#10;&#10;Description automatically generated">
            <a:extLst>
              <a:ext uri="{FF2B5EF4-FFF2-40B4-BE49-F238E27FC236}">
                <a16:creationId xmlns:a16="http://schemas.microsoft.com/office/drawing/2014/main" id="{4631DBE2-FA91-6C4E-BBFF-E58D59F59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23" y="2383593"/>
            <a:ext cx="20093354" cy="10603420"/>
          </a:xfrm>
          <a:prstGeom prst="rect">
            <a:avLst/>
          </a:prstGeom>
        </p:spPr>
      </p:pic>
      <p:sp>
        <p:nvSpPr>
          <p:cNvPr id="7" name="Google Shape;63;p12">
            <a:extLst>
              <a:ext uri="{FF2B5EF4-FFF2-40B4-BE49-F238E27FC236}">
                <a16:creationId xmlns:a16="http://schemas.microsoft.com/office/drawing/2014/main" id="{B6099C53-D3A9-5346-B319-FD20C086C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Why do derivatives matter?</a:t>
            </a:r>
          </a:p>
        </p:txBody>
      </p:sp>
    </p:spTree>
    <p:extLst>
      <p:ext uri="{BB962C8B-B14F-4D97-AF65-F5344CB8AC3E}">
        <p14:creationId xmlns:p14="http://schemas.microsoft.com/office/powerpoint/2010/main" val="1331027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5E70AA-761C-DD41-AF8D-DF277074F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more at:</a:t>
            </a:r>
          </a:p>
        </p:txBody>
      </p:sp>
      <p:sp>
        <p:nvSpPr>
          <p:cNvPr id="4" name="Google Shape;63;p12">
            <a:extLst>
              <a:ext uri="{FF2B5EF4-FFF2-40B4-BE49-F238E27FC236}">
                <a16:creationId xmlns:a16="http://schemas.microsoft.com/office/drawing/2014/main" id="{9D5FFD57-30F1-9849-B8E9-4E27969F6212}"/>
              </a:ext>
            </a:extLst>
          </p:cNvPr>
          <p:cNvSpPr txBox="1">
            <a:spLocks/>
          </p:cNvSpPr>
          <p:nvPr/>
        </p:nvSpPr>
        <p:spPr>
          <a:xfrm>
            <a:off x="6919949" y="8421490"/>
            <a:ext cx="10544102" cy="165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  <a:defRPr sz="90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/>
            <a:r>
              <a:rPr lang="en-US" sz="11500" dirty="0">
                <a:solidFill>
                  <a:srgbClr val="007BF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kg.ndan.co</a:t>
            </a:r>
            <a:endParaRPr lang="en-US" sz="11500" dirty="0">
              <a:solidFill>
                <a:srgbClr val="007BFB"/>
              </a:solidFill>
            </a:endParaRPr>
          </a:p>
        </p:txBody>
      </p:sp>
      <p:sp>
        <p:nvSpPr>
          <p:cNvPr id="5" name="Google Shape;63;p12">
            <a:extLst>
              <a:ext uri="{FF2B5EF4-FFF2-40B4-BE49-F238E27FC236}">
                <a16:creationId xmlns:a16="http://schemas.microsoft.com/office/drawing/2014/main" id="{9A496B20-1036-C44F-9F27-0B2CA31005F7}"/>
              </a:ext>
            </a:extLst>
          </p:cNvPr>
          <p:cNvSpPr txBox="1">
            <a:spLocks/>
          </p:cNvSpPr>
          <p:nvPr/>
        </p:nvSpPr>
        <p:spPr>
          <a:xfrm>
            <a:off x="6919949" y="4905780"/>
            <a:ext cx="10926091" cy="286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  <a:defRPr sz="90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/>
            <a:r>
              <a:rPr lang="en-US" sz="23900" b="1" dirty="0">
                <a:latin typeface="Charter Roman" panose="02040503050506020203" pitchFamily="18" charset="0"/>
              </a:rPr>
              <a:t>Kotlin∇</a:t>
            </a:r>
          </a:p>
        </p:txBody>
      </p:sp>
    </p:spTree>
    <p:extLst>
      <p:ext uri="{BB962C8B-B14F-4D97-AF65-F5344CB8AC3E}">
        <p14:creationId xmlns:p14="http://schemas.microsoft.com/office/powerpoint/2010/main" val="1320284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5E70AA-761C-DD41-AF8D-DF277074F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5" y="380896"/>
            <a:ext cx="20550732" cy="3869829"/>
          </a:xfrm>
        </p:spPr>
        <p:txBody>
          <a:bodyPr/>
          <a:lstStyle/>
          <a:p>
            <a:r>
              <a:rPr lang="en-US" dirty="0"/>
              <a:t>Interested in mathematical abstractions?</a:t>
            </a:r>
          </a:p>
        </p:txBody>
      </p:sp>
      <p:sp>
        <p:nvSpPr>
          <p:cNvPr id="4" name="Google Shape;63;p12">
            <a:extLst>
              <a:ext uri="{FF2B5EF4-FFF2-40B4-BE49-F238E27FC236}">
                <a16:creationId xmlns:a16="http://schemas.microsoft.com/office/drawing/2014/main" id="{9D5FFD57-30F1-9849-B8E9-4E27969F6212}"/>
              </a:ext>
            </a:extLst>
          </p:cNvPr>
          <p:cNvSpPr txBox="1">
            <a:spLocks/>
          </p:cNvSpPr>
          <p:nvPr/>
        </p:nvSpPr>
        <p:spPr>
          <a:xfrm>
            <a:off x="3158287" y="9026225"/>
            <a:ext cx="18067422" cy="157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  <a:defRPr sz="90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/>
            <a:r>
              <a:rPr lang="en-US" sz="11500" dirty="0">
                <a:solidFill>
                  <a:srgbClr val="007BF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github.com/mipt-npm/kmath</a:t>
            </a:r>
            <a:endParaRPr lang="en-US" sz="11500" dirty="0">
              <a:solidFill>
                <a:srgbClr val="007BFB"/>
              </a:solidFill>
            </a:endParaRPr>
          </a:p>
        </p:txBody>
      </p:sp>
      <p:sp>
        <p:nvSpPr>
          <p:cNvPr id="5" name="Google Shape;63;p12">
            <a:extLst>
              <a:ext uri="{FF2B5EF4-FFF2-40B4-BE49-F238E27FC236}">
                <a16:creationId xmlns:a16="http://schemas.microsoft.com/office/drawing/2014/main" id="{DA77CD97-1963-5341-BF0D-8959942AD6C3}"/>
              </a:ext>
            </a:extLst>
          </p:cNvPr>
          <p:cNvSpPr txBox="1">
            <a:spLocks/>
          </p:cNvSpPr>
          <p:nvPr/>
        </p:nvSpPr>
        <p:spPr>
          <a:xfrm>
            <a:off x="7446939" y="5208147"/>
            <a:ext cx="9490117" cy="286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  <a:defRPr sz="90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/>
            <a:r>
              <a:rPr lang="en-US" sz="23900" b="1" dirty="0" err="1">
                <a:latin typeface="Charter Roman" panose="02040503050506020203" pitchFamily="18" charset="0"/>
              </a:rPr>
              <a:t>KMath</a:t>
            </a:r>
            <a:endParaRPr lang="en-US" sz="23900" b="1" dirty="0">
              <a:latin typeface="Charter Roman" panose="020405030505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857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46E7AE4-4FC3-1F42-8A5B-1B46EFEB9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5" y="380897"/>
            <a:ext cx="7704615" cy="1333604"/>
          </a:xfrm>
        </p:spPr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6" name="Google Shape;63;p12">
            <a:extLst>
              <a:ext uri="{FF2B5EF4-FFF2-40B4-BE49-F238E27FC236}">
                <a16:creationId xmlns:a16="http://schemas.microsoft.com/office/drawing/2014/main" id="{828A25FF-A85C-7146-B70A-88230D38FCF8}"/>
              </a:ext>
            </a:extLst>
          </p:cNvPr>
          <p:cNvSpPr txBox="1">
            <a:spLocks/>
          </p:cNvSpPr>
          <p:nvPr/>
        </p:nvSpPr>
        <p:spPr>
          <a:xfrm>
            <a:off x="4564874" y="2939820"/>
            <a:ext cx="15254251" cy="286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  <a:defRPr sz="90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/>
            <a:r>
              <a:rPr lang="en-US" sz="11500" b="1" dirty="0">
                <a:latin typeface="Charter Roman" panose="02040503050506020203" pitchFamily="18" charset="0"/>
              </a:rPr>
              <a:t>Liam Paull</a:t>
            </a:r>
          </a:p>
          <a:p>
            <a:pPr marL="0" indent="0" algn="ctr"/>
            <a:r>
              <a:rPr lang="en-US" sz="11500" b="1" dirty="0">
                <a:latin typeface="Charter Roman" panose="02040503050506020203" pitchFamily="18" charset="0"/>
              </a:rPr>
              <a:t>Michalis </a:t>
            </a:r>
            <a:r>
              <a:rPr lang="en-US" sz="11500" b="1" dirty="0" err="1">
                <a:latin typeface="Charter Roman" panose="02040503050506020203" pitchFamily="18" charset="0"/>
              </a:rPr>
              <a:t>Famelis</a:t>
            </a:r>
            <a:endParaRPr lang="en-US" sz="11500" b="1" dirty="0">
              <a:latin typeface="Charter Roman" panose="02040503050506020203" pitchFamily="18" charset="0"/>
            </a:endParaRPr>
          </a:p>
          <a:p>
            <a:pPr marL="0" indent="0" algn="ctr"/>
            <a:r>
              <a:rPr lang="en-US" sz="11500" b="1" dirty="0" err="1">
                <a:latin typeface="Charter Roman" panose="02040503050506020203" pitchFamily="18" charset="0"/>
              </a:rPr>
              <a:t>Jin</a:t>
            </a:r>
            <a:r>
              <a:rPr lang="en-US" sz="11500" b="1" dirty="0">
                <a:latin typeface="Charter Roman" panose="02040503050506020203" pitchFamily="18" charset="0"/>
              </a:rPr>
              <a:t> Guo</a:t>
            </a:r>
          </a:p>
          <a:p>
            <a:pPr marL="0" indent="0" algn="ctr"/>
            <a:endParaRPr lang="en-US" sz="11500" b="1" dirty="0">
              <a:latin typeface="Charter Roman" panose="02040503050506020203" pitchFamily="18" charset="0"/>
            </a:endParaRPr>
          </a:p>
          <a:p>
            <a:pPr marL="0" indent="0" algn="ctr"/>
            <a:endParaRPr lang="en-US" sz="11500" b="1" dirty="0">
              <a:latin typeface="Charter Roman" panose="02040503050506020203" pitchFamily="18" charset="0"/>
            </a:endParaRPr>
          </a:p>
          <a:p>
            <a:pPr marL="0" indent="0" algn="ctr"/>
            <a:endParaRPr lang="en-US" sz="11500" b="1" dirty="0">
              <a:latin typeface="Charter Roman" panose="02040503050506020203" pitchFamily="18" charset="0"/>
            </a:endParaRPr>
          </a:p>
          <a:p>
            <a:pPr marL="0" indent="0" algn="ctr"/>
            <a:endParaRPr lang="en-US" sz="11500" b="1" dirty="0">
              <a:latin typeface="Charter Roman" panose="02040503050506020203" pitchFamily="18" charset="0"/>
            </a:endParaRPr>
          </a:p>
        </p:txBody>
      </p:sp>
      <p:pic>
        <p:nvPicPr>
          <p:cNvPr id="38914" name="Picture 2" descr="Image result for mila quebec logo">
            <a:extLst>
              <a:ext uri="{FF2B5EF4-FFF2-40B4-BE49-F238E27FC236}">
                <a16:creationId xmlns:a16="http://schemas.microsoft.com/office/drawing/2014/main" id="{DC78948A-F159-E740-8DAE-5DFA9C24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79" y="7205074"/>
            <a:ext cx="38481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Image result for mcgill university logo">
            <a:extLst>
              <a:ext uri="{FF2B5EF4-FFF2-40B4-BE49-F238E27FC236}">
                <a16:creationId xmlns:a16="http://schemas.microsoft.com/office/drawing/2014/main" id="{ED774CE2-7B96-4D49-9FB2-AD24FE6CF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419" y="9929746"/>
            <a:ext cx="7645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Image result for umontreal logo">
            <a:extLst>
              <a:ext uri="{FF2B5EF4-FFF2-40B4-BE49-F238E27FC236}">
                <a16:creationId xmlns:a16="http://schemas.microsoft.com/office/drawing/2014/main" id="{2E4B6B97-6719-8F49-A27B-BDDAC4B9F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19652" r="8051" b="16656"/>
          <a:stretch/>
        </p:blipFill>
        <p:spPr bwMode="auto">
          <a:xfrm>
            <a:off x="11249658" y="7349886"/>
            <a:ext cx="2903220" cy="225081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Image result for duckietown logo">
            <a:extLst>
              <a:ext uri="{FF2B5EF4-FFF2-40B4-BE49-F238E27FC236}">
                <a16:creationId xmlns:a16="http://schemas.microsoft.com/office/drawing/2014/main" id="{7F361653-16DD-E141-B0E8-C0D19A80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366" y="7529445"/>
            <a:ext cx="2016253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59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553691" y="10823581"/>
            <a:ext cx="103650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3600"/>
              <a:buFont typeface="Helvetica Neue"/>
              <a:buNone/>
            </a:pPr>
            <a:r>
              <a:rPr lang="en-US" sz="5200" b="1" dirty="0">
                <a:solidFill>
                  <a:srgbClr val="007BFA"/>
                </a:solidFill>
              </a:rPr>
              <a:t>@</a:t>
            </a:r>
            <a:r>
              <a:rPr lang="en-US" sz="5200" b="1" dirty="0" err="1">
                <a:solidFill>
                  <a:srgbClr val="007BFA"/>
                </a:solidFill>
              </a:rPr>
              <a:t>breandan</a:t>
            </a:r>
            <a:endParaRPr sz="52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63;p12">
            <a:extLst>
              <a:ext uri="{FF2B5EF4-FFF2-40B4-BE49-F238E27FC236}">
                <a16:creationId xmlns:a16="http://schemas.microsoft.com/office/drawing/2014/main" id="{61C5522F-1FC3-AA42-8B2F-E8905BAAEC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6" y="380896"/>
            <a:ext cx="17925379" cy="191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 err="1"/>
              <a:t>Griewank</a:t>
            </a:r>
            <a:r>
              <a:rPr lang="en-US" dirty="0"/>
              <a:t>: Algorithmic differentiation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7FFA1A-855C-844D-92A4-8E2FCBFEAAD0}"/>
              </a:ext>
            </a:extLst>
          </p:cNvPr>
          <p:cNvSpPr/>
          <p:nvPr/>
        </p:nvSpPr>
        <p:spPr>
          <a:xfrm>
            <a:off x="2618896" y="11543358"/>
            <a:ext cx="72560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tx1"/>
                </a:solidFill>
                <a:latin typeface="Charter Roman" panose="02040503050506020203" pitchFamily="18" charset="0"/>
              </a:rPr>
              <a:t>Andreas </a:t>
            </a:r>
            <a:r>
              <a:rPr lang="en-US" sz="6600" dirty="0" err="1">
                <a:solidFill>
                  <a:schemeClr val="tx1"/>
                </a:solidFill>
                <a:latin typeface="Charter Roman" panose="02040503050506020203" pitchFamily="18" charset="0"/>
              </a:rPr>
              <a:t>Griewank</a:t>
            </a:r>
            <a:endParaRPr lang="en-US" sz="6600" dirty="0">
              <a:solidFill>
                <a:schemeClr val="tx1"/>
              </a:solidFill>
              <a:latin typeface="Charter Roman" panose="02040503050506020203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9156" name="Picture 4" descr="Image result for evaluating derivatives">
            <a:extLst>
              <a:ext uri="{FF2B5EF4-FFF2-40B4-BE49-F238E27FC236}">
                <a16:creationId xmlns:a16="http://schemas.microsoft.com/office/drawing/2014/main" id="{80D406B6-42D9-6244-9CD4-FC41AD0B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051" y="2621530"/>
            <a:ext cx="7256046" cy="10029824"/>
          </a:xfrm>
          <a:prstGeom prst="rect">
            <a:avLst/>
          </a:prstGeom>
          <a:noFill/>
          <a:effectLst>
            <a:softEdge rad="215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F3BBF405-3F2E-FC45-87DB-488E8FE0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169" y="2976404"/>
            <a:ext cx="6667500" cy="762000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258320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3;p12">
            <a:extLst>
              <a:ext uri="{FF2B5EF4-FFF2-40B4-BE49-F238E27FC236}">
                <a16:creationId xmlns:a16="http://schemas.microsoft.com/office/drawing/2014/main" id="{611C1CAE-4C7D-544C-8126-4770A4060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0646" y="464270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1. An algorithm for minimizing any function</a:t>
            </a:r>
          </a:p>
        </p:txBody>
      </p:sp>
    </p:spTree>
    <p:extLst>
      <p:ext uri="{BB962C8B-B14F-4D97-AF65-F5344CB8AC3E}">
        <p14:creationId xmlns:p14="http://schemas.microsoft.com/office/powerpoint/2010/main" val="425074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3D0B305-75EC-164A-B537-F8584C2D4E1E}"/>
              </a:ext>
            </a:extLst>
          </p:cNvPr>
          <p:cNvSpPr txBox="1">
            <a:spLocks/>
          </p:cNvSpPr>
          <p:nvPr/>
        </p:nvSpPr>
        <p:spPr>
          <a:xfrm>
            <a:off x="480646" y="2618763"/>
            <a:ext cx="23422708" cy="905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buNone/>
            </a:pP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tailrec fun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Comparable&lt;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</a:t>
            </a:r>
            <a:r>
              <a:rPr lang="en-US" sz="60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minimize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fn: (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min: 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budget: Int): 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142875" indent="0">
              <a:spcBef>
                <a:spcPts val="0"/>
              </a:spcBef>
              <a:buNone/>
            </a:pPr>
            <a:endParaRPr lang="en-US" sz="6000" dirty="0">
              <a:solidFill>
                <a:srgbClr val="CC783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6000" dirty="0">
              <a:solidFill>
                <a:srgbClr val="CC783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6000" dirty="0">
              <a:solidFill>
                <a:srgbClr val="CC783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6000" dirty="0">
              <a:solidFill>
                <a:srgbClr val="CC783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42875" indent="0">
              <a:spcBef>
                <a:spcPts val="0"/>
              </a:spcBef>
              <a:buNone/>
            </a:pPr>
            <a:endParaRPr lang="en-US" sz="6000" dirty="0">
              <a:solidFill>
                <a:srgbClr val="CC783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Google Shape;63;p12">
            <a:extLst>
              <a:ext uri="{FF2B5EF4-FFF2-40B4-BE49-F238E27FC236}">
                <a16:creationId xmlns:a16="http://schemas.microsoft.com/office/drawing/2014/main" id="{611C1CAE-4C7D-544C-8126-4770A4060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0646" y="464270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1. An algorithm for minimizing any function</a:t>
            </a:r>
          </a:p>
        </p:txBody>
      </p:sp>
    </p:spTree>
    <p:extLst>
      <p:ext uri="{BB962C8B-B14F-4D97-AF65-F5344CB8AC3E}">
        <p14:creationId xmlns:p14="http://schemas.microsoft.com/office/powerpoint/2010/main" val="708546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3D0B305-75EC-164A-B537-F8584C2D4E1E}"/>
              </a:ext>
            </a:extLst>
          </p:cNvPr>
          <p:cNvSpPr txBox="1">
            <a:spLocks/>
          </p:cNvSpPr>
          <p:nvPr/>
        </p:nvSpPr>
        <p:spPr>
          <a:xfrm>
            <a:off x="480646" y="2618763"/>
            <a:ext cx="23422708" cy="905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432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42875" indent="0">
              <a:spcBef>
                <a:spcPts val="0"/>
              </a:spcBef>
              <a:buNone/>
            </a:pP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tailrec fun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Comparable&lt;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</a:t>
            </a:r>
            <a:r>
              <a:rPr lang="en-US" sz="60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minimize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fn: (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-&gt; (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min: 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budget: Int): 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(budget &lt;= </a:t>
            </a:r>
            <a:r>
              <a:rPr lang="en-US" sz="60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min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sz="60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minimize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(fn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</a:t>
            </a:r>
            <a:r>
              <a:rPr lang="en-US" sz="60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&gt;().</a:t>
            </a:r>
            <a:r>
              <a:rPr lang="en-US" sz="6000" i="1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let </a:t>
            </a:r>
            <a:r>
              <a:rPr lang="en-US" sz="6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 </a:t>
            </a:r>
            <a:r>
              <a:rPr lang="en-US" sz="6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-&gt;</a:t>
            </a:r>
            <a:br>
              <a:rPr lang="en-US" sz="6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(fn(input) &lt; fn(min)) input 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60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en-US" sz="60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budget - </a:t>
            </a:r>
            <a:r>
              <a:rPr lang="en-US" sz="6000" dirty="0">
                <a:solidFill>
                  <a:srgbClr val="6897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6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6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Google Shape;63;p12">
            <a:extLst>
              <a:ext uri="{FF2B5EF4-FFF2-40B4-BE49-F238E27FC236}">
                <a16:creationId xmlns:a16="http://schemas.microsoft.com/office/drawing/2014/main" id="{611C1CAE-4C7D-544C-8126-4770A4060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0646" y="464270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/>
            <a:r>
              <a:rPr lang="en-US" dirty="0"/>
              <a:t>1. An algorithm for minimizing any function</a:t>
            </a:r>
          </a:p>
        </p:txBody>
      </p:sp>
    </p:spTree>
    <p:extLst>
      <p:ext uri="{BB962C8B-B14F-4D97-AF65-F5344CB8AC3E}">
        <p14:creationId xmlns:p14="http://schemas.microsoft.com/office/powerpoint/2010/main" val="542002443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DCDEE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3374</TotalTime>
  <Words>4227</Words>
  <Application>Microsoft Macintosh PowerPoint</Application>
  <PresentationFormat>Custom</PresentationFormat>
  <Paragraphs>188</Paragraphs>
  <Slides>56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Charter Roman</vt:lpstr>
      <vt:lpstr>Helvetica Neue Light</vt:lpstr>
      <vt:lpstr>Arial</vt:lpstr>
      <vt:lpstr>Impact</vt:lpstr>
      <vt:lpstr>Helvetica Neue</vt:lpstr>
      <vt:lpstr>Menlo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Breandan Considine</cp:lastModifiedBy>
  <cp:revision>112</cp:revision>
  <dcterms:modified xsi:type="dcterms:W3CDTF">2019-12-05T15:55:00Z</dcterms:modified>
</cp:coreProperties>
</file>